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72" r:id="rId2"/>
    <p:sldMasterId id="2147483660" r:id="rId3"/>
  </p:sldMasterIdLst>
  <p:notesMasterIdLst>
    <p:notesMasterId r:id="rId53"/>
  </p:notesMasterIdLst>
  <p:handoutMasterIdLst>
    <p:handoutMasterId r:id="rId54"/>
  </p:handoutMasterIdLst>
  <p:sldIdLst>
    <p:sldId id="257" r:id="rId4"/>
    <p:sldId id="259" r:id="rId5"/>
    <p:sldId id="261" r:id="rId6"/>
    <p:sldId id="260" r:id="rId7"/>
    <p:sldId id="262" r:id="rId8"/>
    <p:sldId id="266" r:id="rId9"/>
    <p:sldId id="267" r:id="rId10"/>
    <p:sldId id="268" r:id="rId11"/>
    <p:sldId id="269" r:id="rId12"/>
    <p:sldId id="270" r:id="rId13"/>
    <p:sldId id="271" r:id="rId14"/>
    <p:sldId id="272" r:id="rId15"/>
    <p:sldId id="273" r:id="rId16"/>
    <p:sldId id="274" r:id="rId17"/>
    <p:sldId id="275" r:id="rId18"/>
    <p:sldId id="278" r:id="rId19"/>
    <p:sldId id="279" r:id="rId20"/>
    <p:sldId id="276" r:id="rId21"/>
    <p:sldId id="277" r:id="rId22"/>
    <p:sldId id="280" r:id="rId23"/>
    <p:sldId id="282" r:id="rId24"/>
    <p:sldId id="283" r:id="rId25"/>
    <p:sldId id="281" r:id="rId26"/>
    <p:sldId id="284" r:id="rId27"/>
    <p:sldId id="285" r:id="rId28"/>
    <p:sldId id="287" r:id="rId29"/>
    <p:sldId id="288" r:id="rId30"/>
    <p:sldId id="286" r:id="rId31"/>
    <p:sldId id="289" r:id="rId32"/>
    <p:sldId id="292" r:id="rId33"/>
    <p:sldId id="293" r:id="rId34"/>
    <p:sldId id="290" r:id="rId35"/>
    <p:sldId id="294" r:id="rId36"/>
    <p:sldId id="295" r:id="rId37"/>
    <p:sldId id="302" r:id="rId38"/>
    <p:sldId id="263" r:id="rId39"/>
    <p:sldId id="296" r:id="rId40"/>
    <p:sldId id="299" r:id="rId41"/>
    <p:sldId id="297" r:id="rId42"/>
    <p:sldId id="298" r:id="rId43"/>
    <p:sldId id="300" r:id="rId44"/>
    <p:sldId id="301" r:id="rId45"/>
    <p:sldId id="264" r:id="rId46"/>
    <p:sldId id="265" r:id="rId47"/>
    <p:sldId id="303" r:id="rId48"/>
    <p:sldId id="306" r:id="rId49"/>
    <p:sldId id="304" r:id="rId50"/>
    <p:sldId id="305" r:id="rId51"/>
    <p:sldId id="30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294" autoAdjust="0"/>
  </p:normalViewPr>
  <p:slideViewPr>
    <p:cSldViewPr snapToGrid="0">
      <p:cViewPr varScale="1">
        <p:scale>
          <a:sx n="102" d="100"/>
          <a:sy n="102" d="100"/>
        </p:scale>
        <p:origin x="918"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AE2A96-1327-43AD-BED9-D6677BA52BD1}" type="datetimeFigureOut">
              <a:rPr lang="en-IN" smtClean="0"/>
              <a:pPr/>
              <a:t>14-01-2021</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06C447-2948-4967-8030-0AA7BAB1D57F}" type="slidenum">
              <a:rPr lang="en-IN" smtClean="0"/>
              <a:pPr/>
              <a:t>‹#›</a:t>
            </a:fld>
            <a:endParaRPr lang="en-IN"/>
          </a:p>
        </p:txBody>
      </p:sp>
    </p:spTree>
    <p:extLst>
      <p:ext uri="{BB962C8B-B14F-4D97-AF65-F5344CB8AC3E}">
        <p14:creationId xmlns:p14="http://schemas.microsoft.com/office/powerpoint/2010/main" val="1054589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2F4666-884F-4906-A620-C0BD2319E69E}" type="datetimeFigureOut">
              <a:rPr lang="en-US" smtClean="0"/>
              <a:pPr/>
              <a:t>14-Jan-21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165CDC-F920-460D-A836-7FD7F940BD27}" type="slidenum">
              <a:rPr lang="en-US" smtClean="0"/>
              <a:pPr/>
              <a:t>‹#›</a:t>
            </a:fld>
            <a:endParaRPr lang="en-US"/>
          </a:p>
        </p:txBody>
      </p:sp>
    </p:spTree>
    <p:extLst>
      <p:ext uri="{BB962C8B-B14F-4D97-AF65-F5344CB8AC3E}">
        <p14:creationId xmlns:p14="http://schemas.microsoft.com/office/powerpoint/2010/main" val="2400372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165CDC-F920-460D-A836-7FD7F940BD27}" type="slidenum">
              <a:rPr lang="en-US" smtClean="0"/>
              <a:pPr/>
              <a:t>2</a:t>
            </a:fld>
            <a:endParaRPr lang="en-US"/>
          </a:p>
        </p:txBody>
      </p:sp>
    </p:spTree>
    <p:extLst>
      <p:ext uri="{BB962C8B-B14F-4D97-AF65-F5344CB8AC3E}">
        <p14:creationId xmlns:p14="http://schemas.microsoft.com/office/powerpoint/2010/main" val="3934731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3"/>
            <a:ext cx="10363200" cy="1470025"/>
          </a:xfrm>
          <a:prstGeom prst="rect">
            <a:avLst/>
          </a:prstGeom>
        </p:spPr>
        <p:txBody>
          <a:bodyPr/>
          <a:lstStyle>
            <a:lvl1pPr>
              <a:defRPr>
                <a:latin typeface="LM Roman 10" panose="00000500000000000000" pitchFamily="50"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LM Roman 10" panose="000005000000000000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8"/>
            <a:ext cx="2844800" cy="365125"/>
          </a:xfrm>
          <a:prstGeom prst="rect">
            <a:avLst/>
          </a:prstGeom>
        </p:spPr>
        <p:txBody>
          <a:bodyPr/>
          <a:lstStyle>
            <a:lvl1pPr>
              <a:defRPr>
                <a:latin typeface="LM Roman 10" panose="00000500000000000000" pitchFamily="50" charset="0"/>
              </a:defRPr>
            </a:lvl1pPr>
          </a:lstStyle>
          <a:p>
            <a:fld id="{1D8BD707-D9CF-40AE-B4C6-C98DA3205C09}" type="datetimeFigureOut">
              <a:rPr lang="en-US" smtClean="0"/>
              <a:pPr/>
              <a:t>14-Jan-21</a:t>
            </a:fld>
            <a:endParaRPr lang="en-US">
              <a:latin typeface="LM Roman 10" panose="00000500000000000000" pitchFamily="50" charset="0"/>
            </a:endParaRPr>
          </a:p>
        </p:txBody>
      </p:sp>
      <p:sp>
        <p:nvSpPr>
          <p:cNvPr id="5" name="Footer Placeholder 4"/>
          <p:cNvSpPr>
            <a:spLocks noGrp="1"/>
          </p:cNvSpPr>
          <p:nvPr>
            <p:ph type="ftr" sz="quarter" idx="11"/>
          </p:nvPr>
        </p:nvSpPr>
        <p:spPr>
          <a:xfrm>
            <a:off x="4165600" y="6356358"/>
            <a:ext cx="3860800" cy="365125"/>
          </a:xfrm>
          <a:prstGeom prst="rect">
            <a:avLst/>
          </a:prstGeom>
        </p:spPr>
        <p:txBody>
          <a:bodyPr/>
          <a:lstStyle>
            <a:lvl1pPr>
              <a:defRPr>
                <a:latin typeface="LM Roman 10" panose="00000500000000000000" pitchFamily="50" charset="0"/>
              </a:defRPr>
            </a:lvl1pPr>
          </a:lstStyle>
          <a:p>
            <a:endParaRPr lang="en-US">
              <a:latin typeface="LM Roman 10" panose="00000500000000000000" pitchFamily="50" charset="0"/>
            </a:endParaRPr>
          </a:p>
        </p:txBody>
      </p:sp>
      <p:sp>
        <p:nvSpPr>
          <p:cNvPr id="6" name="Slide Number Placeholder 5"/>
          <p:cNvSpPr>
            <a:spLocks noGrp="1"/>
          </p:cNvSpPr>
          <p:nvPr>
            <p:ph type="sldNum" sz="quarter" idx="12"/>
          </p:nvPr>
        </p:nvSpPr>
        <p:spPr>
          <a:xfrm>
            <a:off x="8737600" y="6356358"/>
            <a:ext cx="2844800" cy="365125"/>
          </a:xfrm>
          <a:prstGeom prst="rect">
            <a:avLst/>
          </a:prstGeom>
        </p:spPr>
        <p:txBody>
          <a:bodyPr/>
          <a:lstStyle>
            <a:lvl1pPr>
              <a:defRPr>
                <a:latin typeface="LM Roman 10" panose="00000500000000000000" pitchFamily="50" charset="0"/>
              </a:defRPr>
            </a:lvl1pPr>
          </a:lstStyle>
          <a:p>
            <a:fld id="{B6F15528-21DE-4FAA-801E-634DDDAF4B2B}" type="slidenum">
              <a:rPr lang="en-US" smtClean="0"/>
              <a:pPr/>
              <a:t>‹#›</a:t>
            </a:fld>
            <a:endParaRPr lang="en-US">
              <a:latin typeface="LM Roman 10" panose="00000500000000000000" pitchFamily="50" charset="0"/>
            </a:endParaRPr>
          </a:p>
        </p:txBody>
      </p:sp>
    </p:spTree>
    <p:extLst>
      <p:ext uri="{BB962C8B-B14F-4D97-AF65-F5344CB8AC3E}">
        <p14:creationId xmlns:p14="http://schemas.microsoft.com/office/powerpoint/2010/main" val="1714571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LM Roman 10" panose="00000500000000000000" pitchFamily="50" charset="0"/>
              </a:defRPr>
            </a:lvl1pPr>
          </a:lstStyle>
          <a:p>
            <a:r>
              <a:rPr lang="en-US"/>
              <a:t>Click to edit Master title style</a:t>
            </a:r>
          </a:p>
        </p:txBody>
      </p:sp>
      <p:sp>
        <p:nvSpPr>
          <p:cNvPr id="3" name="Vertical Text Placeholder 2"/>
          <p:cNvSpPr>
            <a:spLocks noGrp="1"/>
          </p:cNvSpPr>
          <p:nvPr>
            <p:ph type="body" orient="vert" idx="1"/>
          </p:nvPr>
        </p:nvSpPr>
        <p:spPr>
          <a:xfrm>
            <a:off x="609600" y="1600206"/>
            <a:ext cx="10972800" cy="4525963"/>
          </a:xfrm>
          <a:prstGeom prst="rect">
            <a:avLst/>
          </a:prstGeom>
        </p:spPr>
        <p:txBody>
          <a:bodyPr vert="eaVert"/>
          <a:lstStyle>
            <a:lvl1pPr>
              <a:defRPr>
                <a:latin typeface="LM Roman 10" panose="00000500000000000000" pitchFamily="50" charset="0"/>
              </a:defRPr>
            </a:lvl1pPr>
            <a:lvl2pPr>
              <a:defRPr>
                <a:latin typeface="LM Roman 10" panose="00000500000000000000" pitchFamily="50" charset="0"/>
              </a:defRPr>
            </a:lvl2pPr>
            <a:lvl3pPr>
              <a:defRPr>
                <a:latin typeface="LM Roman 10" panose="00000500000000000000" pitchFamily="50" charset="0"/>
              </a:defRPr>
            </a:lvl3pPr>
            <a:lvl4pPr>
              <a:defRPr>
                <a:latin typeface="LM Roman 10" panose="00000500000000000000" pitchFamily="50" charset="0"/>
              </a:defRPr>
            </a:lvl4pPr>
            <a:lvl5pPr>
              <a:defRPr>
                <a:latin typeface="LM Roman 10"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8"/>
            <a:ext cx="2844800" cy="365125"/>
          </a:xfrm>
          <a:prstGeom prst="rect">
            <a:avLst/>
          </a:prstGeom>
        </p:spPr>
        <p:txBody>
          <a:bodyPr/>
          <a:lstStyle>
            <a:lvl1pPr>
              <a:defRPr>
                <a:latin typeface="LM Roman 10" panose="00000500000000000000" pitchFamily="50" charset="0"/>
              </a:defRPr>
            </a:lvl1pPr>
          </a:lstStyle>
          <a:p>
            <a:fld id="{1D8BD707-D9CF-40AE-B4C6-C98DA3205C09}" type="datetimeFigureOut">
              <a:rPr lang="en-US" smtClean="0"/>
              <a:pPr/>
              <a:t>14-Jan-21</a:t>
            </a:fld>
            <a:endParaRPr lang="en-US">
              <a:latin typeface="LM Roman 10" panose="00000500000000000000" pitchFamily="50" charset="0"/>
            </a:endParaRPr>
          </a:p>
        </p:txBody>
      </p:sp>
      <p:sp>
        <p:nvSpPr>
          <p:cNvPr id="5" name="Footer Placeholder 4"/>
          <p:cNvSpPr>
            <a:spLocks noGrp="1"/>
          </p:cNvSpPr>
          <p:nvPr>
            <p:ph type="ftr" sz="quarter" idx="11"/>
          </p:nvPr>
        </p:nvSpPr>
        <p:spPr>
          <a:xfrm>
            <a:off x="4165600" y="6356358"/>
            <a:ext cx="3860800" cy="365125"/>
          </a:xfrm>
          <a:prstGeom prst="rect">
            <a:avLst/>
          </a:prstGeom>
        </p:spPr>
        <p:txBody>
          <a:bodyPr/>
          <a:lstStyle>
            <a:lvl1pPr>
              <a:defRPr>
                <a:latin typeface="LM Roman 10" panose="00000500000000000000" pitchFamily="50" charset="0"/>
              </a:defRPr>
            </a:lvl1pPr>
          </a:lstStyle>
          <a:p>
            <a:endParaRPr lang="en-US">
              <a:latin typeface="LM Roman 10" panose="00000500000000000000" pitchFamily="50" charset="0"/>
            </a:endParaRPr>
          </a:p>
        </p:txBody>
      </p:sp>
      <p:sp>
        <p:nvSpPr>
          <p:cNvPr id="6" name="Slide Number Placeholder 5"/>
          <p:cNvSpPr>
            <a:spLocks noGrp="1"/>
          </p:cNvSpPr>
          <p:nvPr>
            <p:ph type="sldNum" sz="quarter" idx="12"/>
          </p:nvPr>
        </p:nvSpPr>
        <p:spPr>
          <a:xfrm>
            <a:off x="8737600" y="6356358"/>
            <a:ext cx="2844800" cy="365125"/>
          </a:xfrm>
          <a:prstGeom prst="rect">
            <a:avLst/>
          </a:prstGeom>
        </p:spPr>
        <p:txBody>
          <a:bodyPr/>
          <a:lstStyle>
            <a:lvl1pPr>
              <a:defRPr>
                <a:latin typeface="LM Roman 10" panose="00000500000000000000" pitchFamily="50" charset="0"/>
              </a:defRPr>
            </a:lvl1pPr>
          </a:lstStyle>
          <a:p>
            <a:fld id="{B6F15528-21DE-4FAA-801E-634DDDAF4B2B}" type="slidenum">
              <a:rPr lang="en-US" smtClean="0"/>
              <a:pPr/>
              <a:t>‹#›</a:t>
            </a:fld>
            <a:endParaRPr lang="en-US">
              <a:latin typeface="LM Roman 10" panose="00000500000000000000" pitchFamily="50" charset="0"/>
            </a:endParaRPr>
          </a:p>
        </p:txBody>
      </p:sp>
    </p:spTree>
    <p:extLst>
      <p:ext uri="{BB962C8B-B14F-4D97-AF65-F5344CB8AC3E}">
        <p14:creationId xmlns:p14="http://schemas.microsoft.com/office/powerpoint/2010/main" val="4232764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6"/>
            <a:ext cx="2743200" cy="5851525"/>
          </a:xfrm>
          <a:prstGeom prst="rect">
            <a:avLst/>
          </a:prstGeom>
        </p:spPr>
        <p:txBody>
          <a:bodyPr vert="eaVert"/>
          <a:lstStyle>
            <a:lvl1pPr>
              <a:defRPr>
                <a:latin typeface="LM Roman 10" panose="00000500000000000000" pitchFamily="50" charset="0"/>
              </a:defRPr>
            </a:lvl1pPr>
          </a:lstStyle>
          <a:p>
            <a:r>
              <a:rPr lang="en-US"/>
              <a:t>Click to edit Master title style</a:t>
            </a:r>
          </a:p>
        </p:txBody>
      </p:sp>
      <p:sp>
        <p:nvSpPr>
          <p:cNvPr id="3" name="Vertical Text Placeholder 2"/>
          <p:cNvSpPr>
            <a:spLocks noGrp="1"/>
          </p:cNvSpPr>
          <p:nvPr>
            <p:ph type="body" orient="vert" idx="1"/>
          </p:nvPr>
        </p:nvSpPr>
        <p:spPr>
          <a:xfrm>
            <a:off x="609600" y="274646"/>
            <a:ext cx="8026400" cy="5851525"/>
          </a:xfrm>
          <a:prstGeom prst="rect">
            <a:avLst/>
          </a:prstGeom>
        </p:spPr>
        <p:txBody>
          <a:bodyPr vert="eaVert"/>
          <a:lstStyle>
            <a:lvl1pPr>
              <a:defRPr>
                <a:latin typeface="LM Roman 10" panose="00000500000000000000" pitchFamily="50" charset="0"/>
              </a:defRPr>
            </a:lvl1pPr>
            <a:lvl2pPr>
              <a:defRPr>
                <a:latin typeface="LM Roman 10" panose="00000500000000000000" pitchFamily="50" charset="0"/>
              </a:defRPr>
            </a:lvl2pPr>
            <a:lvl3pPr>
              <a:defRPr>
                <a:latin typeface="LM Roman 10" panose="00000500000000000000" pitchFamily="50" charset="0"/>
              </a:defRPr>
            </a:lvl3pPr>
            <a:lvl4pPr>
              <a:defRPr>
                <a:latin typeface="LM Roman 10" panose="00000500000000000000" pitchFamily="50" charset="0"/>
              </a:defRPr>
            </a:lvl4pPr>
            <a:lvl5pPr>
              <a:defRPr>
                <a:latin typeface="LM Roman 10"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8"/>
            <a:ext cx="2844800" cy="365125"/>
          </a:xfrm>
          <a:prstGeom prst="rect">
            <a:avLst/>
          </a:prstGeom>
        </p:spPr>
        <p:txBody>
          <a:bodyPr/>
          <a:lstStyle>
            <a:lvl1pPr>
              <a:defRPr>
                <a:latin typeface="LM Roman 10" panose="00000500000000000000" pitchFamily="50" charset="0"/>
              </a:defRPr>
            </a:lvl1pPr>
          </a:lstStyle>
          <a:p>
            <a:fld id="{1D8BD707-D9CF-40AE-B4C6-C98DA3205C09}" type="datetimeFigureOut">
              <a:rPr lang="en-US" smtClean="0"/>
              <a:pPr/>
              <a:t>14-Jan-21</a:t>
            </a:fld>
            <a:endParaRPr lang="en-US">
              <a:latin typeface="LM Roman 10" panose="00000500000000000000" pitchFamily="50" charset="0"/>
            </a:endParaRPr>
          </a:p>
        </p:txBody>
      </p:sp>
      <p:sp>
        <p:nvSpPr>
          <p:cNvPr id="5" name="Footer Placeholder 4"/>
          <p:cNvSpPr>
            <a:spLocks noGrp="1"/>
          </p:cNvSpPr>
          <p:nvPr>
            <p:ph type="ftr" sz="quarter" idx="11"/>
          </p:nvPr>
        </p:nvSpPr>
        <p:spPr>
          <a:xfrm>
            <a:off x="4165600" y="6356358"/>
            <a:ext cx="3860800" cy="365125"/>
          </a:xfrm>
          <a:prstGeom prst="rect">
            <a:avLst/>
          </a:prstGeom>
        </p:spPr>
        <p:txBody>
          <a:bodyPr/>
          <a:lstStyle>
            <a:lvl1pPr>
              <a:defRPr>
                <a:latin typeface="LM Roman 10" panose="00000500000000000000" pitchFamily="50" charset="0"/>
              </a:defRPr>
            </a:lvl1pPr>
          </a:lstStyle>
          <a:p>
            <a:endParaRPr lang="en-US">
              <a:latin typeface="LM Roman 10" panose="00000500000000000000" pitchFamily="50" charset="0"/>
            </a:endParaRPr>
          </a:p>
        </p:txBody>
      </p:sp>
      <p:sp>
        <p:nvSpPr>
          <p:cNvPr id="6" name="Slide Number Placeholder 5"/>
          <p:cNvSpPr>
            <a:spLocks noGrp="1"/>
          </p:cNvSpPr>
          <p:nvPr>
            <p:ph type="sldNum" sz="quarter" idx="12"/>
          </p:nvPr>
        </p:nvSpPr>
        <p:spPr>
          <a:xfrm>
            <a:off x="8737600" y="6356358"/>
            <a:ext cx="2844800" cy="365125"/>
          </a:xfrm>
          <a:prstGeom prst="rect">
            <a:avLst/>
          </a:prstGeom>
        </p:spPr>
        <p:txBody>
          <a:bodyPr/>
          <a:lstStyle>
            <a:lvl1pPr>
              <a:defRPr>
                <a:latin typeface="LM Roman 10" panose="00000500000000000000" pitchFamily="50" charset="0"/>
              </a:defRPr>
            </a:lvl1pPr>
          </a:lstStyle>
          <a:p>
            <a:fld id="{B6F15528-21DE-4FAA-801E-634DDDAF4B2B}" type="slidenum">
              <a:rPr lang="en-US" smtClean="0"/>
              <a:pPr/>
              <a:t>‹#›</a:t>
            </a:fld>
            <a:endParaRPr lang="en-US">
              <a:latin typeface="LM Roman 10" panose="00000500000000000000" pitchFamily="50" charset="0"/>
            </a:endParaRPr>
          </a:p>
        </p:txBody>
      </p:sp>
    </p:spTree>
    <p:extLst>
      <p:ext uri="{BB962C8B-B14F-4D97-AF65-F5344CB8AC3E}">
        <p14:creationId xmlns:p14="http://schemas.microsoft.com/office/powerpoint/2010/main" val="2353083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2689442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3000315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1723084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3097577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2272522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3455763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3328870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272978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152400"/>
            <a:ext cx="12192000" cy="685800"/>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LM Sans 10" panose="00000500000000000000" pitchFamily="50" charset="0"/>
            </a:endParaRPr>
          </a:p>
        </p:txBody>
      </p:sp>
      <p:sp>
        <p:nvSpPr>
          <p:cNvPr id="2" name="Title 1"/>
          <p:cNvSpPr>
            <a:spLocks noGrp="1"/>
          </p:cNvSpPr>
          <p:nvPr>
            <p:ph type="title"/>
          </p:nvPr>
        </p:nvSpPr>
        <p:spPr>
          <a:xfrm>
            <a:off x="187569" y="152400"/>
            <a:ext cx="11816862" cy="639762"/>
          </a:xfrm>
          <a:prstGeom prst="rect">
            <a:avLst/>
          </a:prstGeom>
        </p:spPr>
        <p:txBody>
          <a:bodyPr anchor="ctr"/>
          <a:lstStyle>
            <a:lvl1pPr>
              <a:defRPr sz="3600" b="1">
                <a:solidFill>
                  <a:schemeClr val="tx1"/>
                </a:solidFill>
                <a:latin typeface="LM Sans 10" panose="00000500000000000000" pitchFamily="50" charset="0"/>
              </a:defRPr>
            </a:lvl1pPr>
          </a:lstStyle>
          <a:p>
            <a:r>
              <a:rPr lang="en-US" dirty="0"/>
              <a:t>Click to edit Master title style</a:t>
            </a:r>
          </a:p>
        </p:txBody>
      </p:sp>
      <p:sp>
        <p:nvSpPr>
          <p:cNvPr id="3" name="Content Placeholder 2"/>
          <p:cNvSpPr>
            <a:spLocks noGrp="1"/>
          </p:cNvSpPr>
          <p:nvPr>
            <p:ph idx="1"/>
          </p:nvPr>
        </p:nvSpPr>
        <p:spPr>
          <a:xfrm>
            <a:off x="187569" y="990601"/>
            <a:ext cx="11816862" cy="5135564"/>
          </a:xfrm>
          <a:prstGeom prst="rect">
            <a:avLst/>
          </a:prstGeom>
        </p:spPr>
        <p:txBody>
          <a:bodyPr/>
          <a:lstStyle>
            <a:lvl1pPr algn="just">
              <a:defRPr>
                <a:latin typeface="LM Roman 10" panose="00000500000000000000" pitchFamily="50" charset="0"/>
              </a:defRPr>
            </a:lvl1pPr>
            <a:lvl2pPr algn="just">
              <a:defRPr>
                <a:latin typeface="LM Roman 10" panose="00000500000000000000" pitchFamily="50" charset="0"/>
              </a:defRPr>
            </a:lvl2pPr>
            <a:lvl3pPr algn="just">
              <a:defRPr>
                <a:latin typeface="LM Roman 10" panose="00000500000000000000" pitchFamily="50" charset="0"/>
              </a:defRPr>
            </a:lvl3pPr>
            <a:lvl4pPr algn="just">
              <a:defRPr>
                <a:latin typeface="LM Roman 10" panose="00000500000000000000" pitchFamily="50" charset="0"/>
              </a:defRPr>
            </a:lvl4pPr>
            <a:lvl5pPr algn="just">
              <a:defRPr>
                <a:latin typeface="LM Roman 10"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0849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1578209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139466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569F0C1-D6E8-4288-99F4-1610555252E2}"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C18763-8695-48C8-B646-CF9DA243EE91}" type="slidenum">
              <a:rPr lang="en-IN" smtClean="0"/>
              <a:pPr/>
              <a:t>‹#›</a:t>
            </a:fld>
            <a:endParaRPr lang="en-IN"/>
          </a:p>
        </p:txBody>
      </p:sp>
    </p:spTree>
    <p:extLst>
      <p:ext uri="{BB962C8B-B14F-4D97-AF65-F5344CB8AC3E}">
        <p14:creationId xmlns:p14="http://schemas.microsoft.com/office/powerpoint/2010/main" val="811646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3617631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1477309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2197501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39083327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713327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3145837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263664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8"/>
            <a:ext cx="10363200" cy="1362075"/>
          </a:xfrm>
          <a:prstGeom prst="rect">
            <a:avLst/>
          </a:prstGeom>
        </p:spPr>
        <p:txBody>
          <a:bodyPr anchor="t"/>
          <a:lstStyle>
            <a:lvl1pPr algn="l">
              <a:defRPr sz="4000" b="1" cap="all">
                <a:latin typeface="LM Roman 10" panose="00000500000000000000" pitchFamily="50"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latin typeface="LM Roman 10" panose="00000500000000000000" pitchFamily="50"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8"/>
            <a:ext cx="2844800" cy="365125"/>
          </a:xfrm>
          <a:prstGeom prst="rect">
            <a:avLst/>
          </a:prstGeom>
        </p:spPr>
        <p:txBody>
          <a:bodyPr/>
          <a:lstStyle>
            <a:lvl1pPr>
              <a:defRPr>
                <a:latin typeface="LM Roman 10" panose="00000500000000000000" pitchFamily="50" charset="0"/>
              </a:defRPr>
            </a:lvl1pPr>
          </a:lstStyle>
          <a:p>
            <a:fld id="{1D8BD707-D9CF-40AE-B4C6-C98DA3205C09}" type="datetimeFigureOut">
              <a:rPr lang="en-US" smtClean="0"/>
              <a:pPr/>
              <a:t>14-Jan-21</a:t>
            </a:fld>
            <a:endParaRPr lang="en-US">
              <a:latin typeface="LM Roman 10" panose="00000500000000000000" pitchFamily="50" charset="0"/>
            </a:endParaRPr>
          </a:p>
        </p:txBody>
      </p:sp>
      <p:sp>
        <p:nvSpPr>
          <p:cNvPr id="5" name="Footer Placeholder 4"/>
          <p:cNvSpPr>
            <a:spLocks noGrp="1"/>
          </p:cNvSpPr>
          <p:nvPr>
            <p:ph type="ftr" sz="quarter" idx="11"/>
          </p:nvPr>
        </p:nvSpPr>
        <p:spPr>
          <a:xfrm>
            <a:off x="4165600" y="6356358"/>
            <a:ext cx="3860800" cy="365125"/>
          </a:xfrm>
          <a:prstGeom prst="rect">
            <a:avLst/>
          </a:prstGeom>
        </p:spPr>
        <p:txBody>
          <a:bodyPr/>
          <a:lstStyle>
            <a:lvl1pPr>
              <a:defRPr>
                <a:latin typeface="LM Roman 10" panose="00000500000000000000" pitchFamily="50" charset="0"/>
              </a:defRPr>
            </a:lvl1pPr>
          </a:lstStyle>
          <a:p>
            <a:endParaRPr lang="en-US">
              <a:latin typeface="LM Roman 10" panose="00000500000000000000" pitchFamily="50" charset="0"/>
            </a:endParaRPr>
          </a:p>
        </p:txBody>
      </p:sp>
      <p:sp>
        <p:nvSpPr>
          <p:cNvPr id="6" name="Slide Number Placeholder 5"/>
          <p:cNvSpPr>
            <a:spLocks noGrp="1"/>
          </p:cNvSpPr>
          <p:nvPr>
            <p:ph type="sldNum" sz="quarter" idx="12"/>
          </p:nvPr>
        </p:nvSpPr>
        <p:spPr>
          <a:xfrm>
            <a:off x="8737600" y="6356358"/>
            <a:ext cx="2844800" cy="365125"/>
          </a:xfrm>
          <a:prstGeom prst="rect">
            <a:avLst/>
          </a:prstGeom>
        </p:spPr>
        <p:txBody>
          <a:bodyPr/>
          <a:lstStyle>
            <a:lvl1pPr>
              <a:defRPr>
                <a:latin typeface="LM Roman 10" panose="00000500000000000000" pitchFamily="50" charset="0"/>
              </a:defRPr>
            </a:lvl1pPr>
          </a:lstStyle>
          <a:p>
            <a:fld id="{B6F15528-21DE-4FAA-801E-634DDDAF4B2B}" type="slidenum">
              <a:rPr lang="en-US" smtClean="0"/>
              <a:pPr/>
              <a:t>‹#›</a:t>
            </a:fld>
            <a:endParaRPr lang="en-US">
              <a:latin typeface="LM Roman 10" panose="00000500000000000000" pitchFamily="50" charset="0"/>
            </a:endParaRPr>
          </a:p>
        </p:txBody>
      </p:sp>
    </p:spTree>
    <p:extLst>
      <p:ext uri="{BB962C8B-B14F-4D97-AF65-F5344CB8AC3E}">
        <p14:creationId xmlns:p14="http://schemas.microsoft.com/office/powerpoint/2010/main" val="3305553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2005382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3456084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2607397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16F600A-2000-49E1-8F7C-185632D87703}" type="datetimeFigureOut">
              <a:rPr lang="en-IN" smtClean="0"/>
              <a:pPr/>
              <a:t>14-01-2021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0BDF3A-BC0B-4BD1-9741-87BA411FA5F2}" type="slidenum">
              <a:rPr lang="en-IN" smtClean="0"/>
              <a:pPr/>
              <a:t>‹#›</a:t>
            </a:fld>
            <a:endParaRPr lang="en-IN"/>
          </a:p>
        </p:txBody>
      </p:sp>
    </p:spTree>
    <p:extLst>
      <p:ext uri="{BB962C8B-B14F-4D97-AF65-F5344CB8AC3E}">
        <p14:creationId xmlns:p14="http://schemas.microsoft.com/office/powerpoint/2010/main" val="2211742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0" y="152400"/>
            <a:ext cx="12192000" cy="685800"/>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LM Roman 10" panose="00000500000000000000" pitchFamily="50" charset="0"/>
            </a:endParaRPr>
          </a:p>
        </p:txBody>
      </p:sp>
      <p:sp>
        <p:nvSpPr>
          <p:cNvPr id="3" name="Content Placeholder 2"/>
          <p:cNvSpPr>
            <a:spLocks noGrp="1"/>
          </p:cNvSpPr>
          <p:nvPr>
            <p:ph sz="half" idx="1"/>
          </p:nvPr>
        </p:nvSpPr>
        <p:spPr>
          <a:xfrm>
            <a:off x="187569" y="914400"/>
            <a:ext cx="5806831" cy="5211769"/>
          </a:xfrm>
          <a:prstGeom prst="rect">
            <a:avLst/>
          </a:prstGeom>
        </p:spPr>
        <p:txBody>
          <a:bodyPr/>
          <a:lstStyle>
            <a:lvl1pPr>
              <a:defRPr sz="3200">
                <a:latin typeface="LM Roman 10" panose="00000500000000000000" pitchFamily="50" charset="0"/>
              </a:defRPr>
            </a:lvl1pPr>
            <a:lvl2pPr>
              <a:defRPr sz="2800">
                <a:latin typeface="LM Roman 10" panose="00000500000000000000" pitchFamily="50" charset="0"/>
              </a:defRPr>
            </a:lvl2pPr>
            <a:lvl3pPr>
              <a:defRPr sz="2400">
                <a:latin typeface="LM Roman 10" panose="00000500000000000000" pitchFamily="50" charset="0"/>
              </a:defRPr>
            </a:lvl3pPr>
            <a:lvl4pPr>
              <a:defRPr sz="2000">
                <a:latin typeface="LM Roman 10" panose="00000500000000000000" pitchFamily="50" charset="0"/>
              </a:defRPr>
            </a:lvl4pPr>
            <a:lvl5pPr>
              <a:defRPr sz="2000">
                <a:latin typeface="LM Roman 10" panose="00000500000000000000" pitchFamily="50"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914400"/>
            <a:ext cx="5806831" cy="5211769"/>
          </a:xfrm>
          <a:prstGeom prst="rect">
            <a:avLst/>
          </a:prstGeom>
        </p:spPr>
        <p:txBody>
          <a:bodyPr/>
          <a:lstStyle>
            <a:lvl1pPr>
              <a:defRPr sz="3200">
                <a:latin typeface="LM Roman 10" panose="00000500000000000000" pitchFamily="50" charset="0"/>
              </a:defRPr>
            </a:lvl1pPr>
            <a:lvl2pPr>
              <a:defRPr sz="2800">
                <a:latin typeface="LM Roman 10" panose="00000500000000000000" pitchFamily="50" charset="0"/>
              </a:defRPr>
            </a:lvl2pPr>
            <a:lvl3pPr>
              <a:defRPr sz="2400">
                <a:latin typeface="LM Roman 10" panose="00000500000000000000" pitchFamily="50" charset="0"/>
              </a:defRPr>
            </a:lvl3pPr>
            <a:lvl4pPr>
              <a:defRPr sz="2000">
                <a:latin typeface="LM Roman 10" panose="00000500000000000000" pitchFamily="50" charset="0"/>
              </a:defRPr>
            </a:lvl4pPr>
            <a:lvl5pPr>
              <a:defRPr sz="2000">
                <a:latin typeface="LM Roman 10" panose="00000500000000000000" pitchFamily="50"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187569" y="152400"/>
            <a:ext cx="11816862" cy="639762"/>
          </a:xfrm>
          <a:prstGeom prst="rect">
            <a:avLst/>
          </a:prstGeom>
        </p:spPr>
        <p:txBody>
          <a:bodyPr anchor="ctr"/>
          <a:lstStyle>
            <a:lvl1pPr>
              <a:defRPr sz="3600" b="1">
                <a:solidFill>
                  <a:schemeClr val="tx1"/>
                </a:solidFill>
                <a:latin typeface="LM Sans 10" panose="00000500000000000000" pitchFamily="50" charset="0"/>
              </a:defRPr>
            </a:lvl1pPr>
          </a:lstStyle>
          <a:p>
            <a:r>
              <a:rPr lang="en-US" dirty="0"/>
              <a:t>Click to edit Master title style</a:t>
            </a:r>
          </a:p>
        </p:txBody>
      </p:sp>
    </p:spTree>
    <p:extLst>
      <p:ext uri="{BB962C8B-B14F-4D97-AF65-F5344CB8AC3E}">
        <p14:creationId xmlns:p14="http://schemas.microsoft.com/office/powerpoint/2010/main" val="306659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b="1">
                <a:latin typeface="LM Sans 10" panose="00000500000000000000" pitchFamily="50"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LM Roman 10" panose="000005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LM Roman 10" panose="00000500000000000000" pitchFamily="50" charset="0"/>
              </a:defRPr>
            </a:lvl1pPr>
            <a:lvl2pPr>
              <a:defRPr sz="2000">
                <a:latin typeface="LM Roman 10" panose="00000500000000000000" pitchFamily="50" charset="0"/>
              </a:defRPr>
            </a:lvl2pPr>
            <a:lvl3pPr>
              <a:defRPr sz="1800">
                <a:latin typeface="LM Roman 10" panose="00000500000000000000" pitchFamily="50" charset="0"/>
              </a:defRPr>
            </a:lvl3pPr>
            <a:lvl4pPr>
              <a:defRPr sz="1600">
                <a:latin typeface="LM Roman 10" panose="00000500000000000000" pitchFamily="50" charset="0"/>
              </a:defRPr>
            </a:lvl4pPr>
            <a:lvl5pPr>
              <a:defRPr sz="1600">
                <a:latin typeface="LM Roman 10" panose="00000500000000000000" pitchFamily="50"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1" y="1535113"/>
            <a:ext cx="5389034" cy="639762"/>
          </a:xfrm>
          <a:prstGeom prst="rect">
            <a:avLst/>
          </a:prstGeom>
        </p:spPr>
        <p:txBody>
          <a:bodyPr anchor="b"/>
          <a:lstStyle>
            <a:lvl1pPr marL="0" indent="0">
              <a:buNone/>
              <a:defRPr sz="2400" b="1">
                <a:latin typeface="LM Roman 10" panose="000005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1" y="2174875"/>
            <a:ext cx="5389034" cy="3951288"/>
          </a:xfrm>
          <a:prstGeom prst="rect">
            <a:avLst/>
          </a:prstGeom>
        </p:spPr>
        <p:txBody>
          <a:bodyPr/>
          <a:lstStyle>
            <a:lvl1pPr>
              <a:defRPr sz="2400">
                <a:latin typeface="LM Roman 10" panose="00000500000000000000" pitchFamily="50" charset="0"/>
              </a:defRPr>
            </a:lvl1pPr>
            <a:lvl2pPr>
              <a:defRPr sz="2000">
                <a:latin typeface="LM Roman 10" panose="00000500000000000000" pitchFamily="50" charset="0"/>
              </a:defRPr>
            </a:lvl2pPr>
            <a:lvl3pPr>
              <a:defRPr sz="1800">
                <a:latin typeface="LM Roman 10" panose="00000500000000000000" pitchFamily="50" charset="0"/>
              </a:defRPr>
            </a:lvl3pPr>
            <a:lvl4pPr>
              <a:defRPr sz="1600">
                <a:latin typeface="LM Roman 10" panose="00000500000000000000" pitchFamily="50" charset="0"/>
              </a:defRPr>
            </a:lvl4pPr>
            <a:lvl5pPr>
              <a:defRPr sz="1600">
                <a:latin typeface="LM Roman 10" panose="00000500000000000000" pitchFamily="50"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8"/>
            <a:ext cx="2844800" cy="365125"/>
          </a:xfrm>
          <a:prstGeom prst="rect">
            <a:avLst/>
          </a:prstGeom>
        </p:spPr>
        <p:txBody>
          <a:bodyPr/>
          <a:lstStyle>
            <a:lvl1pPr>
              <a:defRPr>
                <a:latin typeface="LM Roman 10" panose="00000500000000000000" pitchFamily="50" charset="0"/>
              </a:defRPr>
            </a:lvl1pPr>
          </a:lstStyle>
          <a:p>
            <a:fld id="{1D8BD707-D9CF-40AE-B4C6-C98DA3205C09}" type="datetimeFigureOut">
              <a:rPr lang="en-US" smtClean="0"/>
              <a:pPr/>
              <a:t>14-Jan-21</a:t>
            </a:fld>
            <a:endParaRPr lang="en-US">
              <a:latin typeface="LM Roman 10" panose="00000500000000000000" pitchFamily="50" charset="0"/>
            </a:endParaRPr>
          </a:p>
        </p:txBody>
      </p:sp>
      <p:sp>
        <p:nvSpPr>
          <p:cNvPr id="8" name="Footer Placeholder 7"/>
          <p:cNvSpPr>
            <a:spLocks noGrp="1"/>
          </p:cNvSpPr>
          <p:nvPr>
            <p:ph type="ftr" sz="quarter" idx="11"/>
          </p:nvPr>
        </p:nvSpPr>
        <p:spPr>
          <a:xfrm>
            <a:off x="4165600" y="6356358"/>
            <a:ext cx="3860800" cy="365125"/>
          </a:xfrm>
          <a:prstGeom prst="rect">
            <a:avLst/>
          </a:prstGeom>
        </p:spPr>
        <p:txBody>
          <a:bodyPr/>
          <a:lstStyle>
            <a:lvl1pPr>
              <a:defRPr>
                <a:latin typeface="LM Roman 10" panose="00000500000000000000" pitchFamily="50" charset="0"/>
              </a:defRPr>
            </a:lvl1pPr>
          </a:lstStyle>
          <a:p>
            <a:endParaRPr lang="en-US">
              <a:latin typeface="LM Roman 10" panose="00000500000000000000" pitchFamily="50" charset="0"/>
            </a:endParaRPr>
          </a:p>
        </p:txBody>
      </p:sp>
      <p:sp>
        <p:nvSpPr>
          <p:cNvPr id="9" name="Slide Number Placeholder 8"/>
          <p:cNvSpPr>
            <a:spLocks noGrp="1"/>
          </p:cNvSpPr>
          <p:nvPr>
            <p:ph type="sldNum" sz="quarter" idx="12"/>
          </p:nvPr>
        </p:nvSpPr>
        <p:spPr>
          <a:xfrm>
            <a:off x="8737600" y="6356358"/>
            <a:ext cx="2844800" cy="365125"/>
          </a:xfrm>
          <a:prstGeom prst="rect">
            <a:avLst/>
          </a:prstGeom>
        </p:spPr>
        <p:txBody>
          <a:bodyPr/>
          <a:lstStyle>
            <a:lvl1pPr>
              <a:defRPr>
                <a:latin typeface="LM Roman 10" panose="00000500000000000000" pitchFamily="50" charset="0"/>
              </a:defRPr>
            </a:lvl1pPr>
          </a:lstStyle>
          <a:p>
            <a:fld id="{B6F15528-21DE-4FAA-801E-634DDDAF4B2B}" type="slidenum">
              <a:rPr lang="en-US" smtClean="0"/>
              <a:pPr/>
              <a:t>‹#›</a:t>
            </a:fld>
            <a:endParaRPr lang="en-US">
              <a:latin typeface="LM Roman 10" panose="00000500000000000000" pitchFamily="50" charset="0"/>
            </a:endParaRPr>
          </a:p>
        </p:txBody>
      </p:sp>
    </p:spTree>
    <p:extLst>
      <p:ext uri="{BB962C8B-B14F-4D97-AF65-F5344CB8AC3E}">
        <p14:creationId xmlns:p14="http://schemas.microsoft.com/office/powerpoint/2010/main" val="115259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b="1">
                <a:latin typeface="LM Sans 10" panose="000005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609600" y="6356358"/>
            <a:ext cx="2844800" cy="365125"/>
          </a:xfrm>
          <a:prstGeom prst="rect">
            <a:avLst/>
          </a:prstGeom>
        </p:spPr>
        <p:txBody>
          <a:bodyPr/>
          <a:lstStyle>
            <a:lvl1pPr>
              <a:defRPr>
                <a:latin typeface="LM Roman 10" panose="00000500000000000000" pitchFamily="50" charset="0"/>
              </a:defRPr>
            </a:lvl1pPr>
          </a:lstStyle>
          <a:p>
            <a:fld id="{1D8BD707-D9CF-40AE-B4C6-C98DA3205C09}" type="datetimeFigureOut">
              <a:rPr lang="en-US" smtClean="0"/>
              <a:pPr/>
              <a:t>14-Jan-21</a:t>
            </a:fld>
            <a:endParaRPr lang="en-US">
              <a:latin typeface="LM Roman 10" panose="00000500000000000000" pitchFamily="50" charset="0"/>
            </a:endParaRPr>
          </a:p>
        </p:txBody>
      </p:sp>
      <p:sp>
        <p:nvSpPr>
          <p:cNvPr id="4" name="Footer Placeholder 3"/>
          <p:cNvSpPr>
            <a:spLocks noGrp="1"/>
          </p:cNvSpPr>
          <p:nvPr>
            <p:ph type="ftr" sz="quarter" idx="11"/>
          </p:nvPr>
        </p:nvSpPr>
        <p:spPr>
          <a:xfrm>
            <a:off x="4165600" y="6356358"/>
            <a:ext cx="3860800" cy="365125"/>
          </a:xfrm>
          <a:prstGeom prst="rect">
            <a:avLst/>
          </a:prstGeom>
        </p:spPr>
        <p:txBody>
          <a:bodyPr/>
          <a:lstStyle>
            <a:lvl1pPr>
              <a:defRPr>
                <a:latin typeface="LM Roman 10" panose="00000500000000000000" pitchFamily="50" charset="0"/>
              </a:defRPr>
            </a:lvl1pPr>
          </a:lstStyle>
          <a:p>
            <a:endParaRPr lang="en-US">
              <a:latin typeface="LM Roman 10" panose="00000500000000000000" pitchFamily="50" charset="0"/>
            </a:endParaRPr>
          </a:p>
        </p:txBody>
      </p:sp>
      <p:sp>
        <p:nvSpPr>
          <p:cNvPr id="5" name="Slide Number Placeholder 4"/>
          <p:cNvSpPr>
            <a:spLocks noGrp="1"/>
          </p:cNvSpPr>
          <p:nvPr>
            <p:ph type="sldNum" sz="quarter" idx="12"/>
          </p:nvPr>
        </p:nvSpPr>
        <p:spPr>
          <a:xfrm>
            <a:off x="8737600" y="6356358"/>
            <a:ext cx="2844800" cy="365125"/>
          </a:xfrm>
          <a:prstGeom prst="rect">
            <a:avLst/>
          </a:prstGeom>
        </p:spPr>
        <p:txBody>
          <a:bodyPr/>
          <a:lstStyle>
            <a:lvl1pPr>
              <a:defRPr>
                <a:latin typeface="LM Roman 10" panose="00000500000000000000" pitchFamily="50" charset="0"/>
              </a:defRPr>
            </a:lvl1pPr>
          </a:lstStyle>
          <a:p>
            <a:fld id="{B6F15528-21DE-4FAA-801E-634DDDAF4B2B}" type="slidenum">
              <a:rPr lang="en-US" smtClean="0"/>
              <a:pPr/>
              <a:t>‹#›</a:t>
            </a:fld>
            <a:endParaRPr lang="en-US">
              <a:latin typeface="LM Roman 10" panose="00000500000000000000" pitchFamily="50" charset="0"/>
            </a:endParaRPr>
          </a:p>
        </p:txBody>
      </p:sp>
    </p:spTree>
    <p:extLst>
      <p:ext uri="{BB962C8B-B14F-4D97-AF65-F5344CB8AC3E}">
        <p14:creationId xmlns:p14="http://schemas.microsoft.com/office/powerpoint/2010/main" val="4034921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12192000" cy="152400"/>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0" y="6705600"/>
            <a:ext cx="121920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userDrawn="1"/>
        </p:nvSpPr>
        <p:spPr>
          <a:xfrm>
            <a:off x="-27589" y="6655360"/>
            <a:ext cx="2747868" cy="253916"/>
          </a:xfrm>
          <a:prstGeom prst="rect">
            <a:avLst/>
          </a:prstGeom>
          <a:noFill/>
        </p:spPr>
        <p:txBody>
          <a:bodyPr wrap="none" rtlCol="0">
            <a:spAutoFit/>
          </a:bodyPr>
          <a:lstStyle/>
          <a:p>
            <a:r>
              <a:rPr lang="en-US" sz="1050" dirty="0">
                <a:solidFill>
                  <a:schemeClr val="bg1"/>
                </a:solidFill>
              </a:rPr>
              <a:t>©M. S. Ramaiah University of Applied Sciences</a:t>
            </a:r>
          </a:p>
        </p:txBody>
      </p:sp>
      <p:sp>
        <p:nvSpPr>
          <p:cNvPr id="10" name="Rectangle 9"/>
          <p:cNvSpPr/>
          <p:nvPr userDrawn="1"/>
        </p:nvSpPr>
        <p:spPr>
          <a:xfrm>
            <a:off x="11723077" y="6324600"/>
            <a:ext cx="468923" cy="533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11699385" y="6324600"/>
            <a:ext cx="457176" cy="369332"/>
          </a:xfrm>
          <a:prstGeom prst="rect">
            <a:avLst/>
          </a:prstGeom>
        </p:spPr>
        <p:txBody>
          <a:bodyPr wrap="none">
            <a:spAutoFit/>
          </a:bodyPr>
          <a:lstStyle/>
          <a:p>
            <a:fld id="{B6F15528-21DE-4FAA-801E-634DDDAF4B2B}" type="slidenum">
              <a:rPr lang="en-US" sz="1800" smtClean="0">
                <a:solidFill>
                  <a:schemeClr val="bg1"/>
                </a:solidFill>
              </a:rPr>
              <a:pPr/>
              <a:t>‹#›</a:t>
            </a:fld>
            <a:endParaRPr lang="en-US" sz="1800" dirty="0">
              <a:solidFill>
                <a:schemeClr val="bg1"/>
              </a:solidFill>
            </a:endParaRPr>
          </a:p>
        </p:txBody>
      </p:sp>
    </p:spTree>
    <p:extLst>
      <p:ext uri="{BB962C8B-B14F-4D97-AF65-F5344CB8AC3E}">
        <p14:creationId xmlns:p14="http://schemas.microsoft.com/office/powerpoint/2010/main" val="271312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084" cy="1162050"/>
          </a:xfrm>
          <a:prstGeom prst="rect">
            <a:avLst/>
          </a:prstGeom>
        </p:spPr>
        <p:txBody>
          <a:bodyPr anchor="b"/>
          <a:lstStyle>
            <a:lvl1pPr algn="l">
              <a:defRPr sz="2000" b="1">
                <a:latin typeface="LM Roman 10" panose="00000500000000000000" pitchFamily="50" charset="0"/>
              </a:defRPr>
            </a:lvl1pPr>
          </a:lstStyle>
          <a:p>
            <a:r>
              <a:rPr lang="en-US"/>
              <a:t>Click to edit Master title style</a:t>
            </a:r>
          </a:p>
        </p:txBody>
      </p:sp>
      <p:sp>
        <p:nvSpPr>
          <p:cNvPr id="3" name="Content Placeholder 2"/>
          <p:cNvSpPr>
            <a:spLocks noGrp="1"/>
          </p:cNvSpPr>
          <p:nvPr>
            <p:ph idx="1"/>
          </p:nvPr>
        </p:nvSpPr>
        <p:spPr>
          <a:xfrm>
            <a:off x="4766736" y="273058"/>
            <a:ext cx="6815666" cy="5853113"/>
          </a:xfrm>
          <a:prstGeom prst="rect">
            <a:avLst/>
          </a:prstGeom>
        </p:spPr>
        <p:txBody>
          <a:bodyPr/>
          <a:lstStyle>
            <a:lvl1pPr>
              <a:defRPr sz="3200">
                <a:latin typeface="LM Roman 10" panose="00000500000000000000" pitchFamily="50" charset="0"/>
              </a:defRPr>
            </a:lvl1pPr>
            <a:lvl2pPr>
              <a:defRPr sz="2800">
                <a:latin typeface="LM Roman 10" panose="00000500000000000000" pitchFamily="50" charset="0"/>
              </a:defRPr>
            </a:lvl2pPr>
            <a:lvl3pPr>
              <a:defRPr sz="2400">
                <a:latin typeface="LM Roman 10" panose="00000500000000000000" pitchFamily="50" charset="0"/>
              </a:defRPr>
            </a:lvl3pPr>
            <a:lvl4pPr>
              <a:defRPr sz="2000">
                <a:latin typeface="LM Roman 10" panose="00000500000000000000" pitchFamily="50" charset="0"/>
              </a:defRPr>
            </a:lvl4pPr>
            <a:lvl5pPr>
              <a:defRPr sz="2000">
                <a:latin typeface="LM Roman 10" panose="00000500000000000000" pitchFamily="50"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3"/>
            <a:ext cx="4011084" cy="4691063"/>
          </a:xfrm>
          <a:prstGeom prst="rect">
            <a:avLst/>
          </a:prstGeom>
        </p:spPr>
        <p:txBody>
          <a:bodyPr/>
          <a:lstStyle>
            <a:lvl1pPr marL="0" indent="0">
              <a:buNone/>
              <a:defRPr sz="1400">
                <a:latin typeface="LM Roman 10" panose="00000500000000000000" pitchFamily="50"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8"/>
            <a:ext cx="2844800" cy="365125"/>
          </a:xfrm>
          <a:prstGeom prst="rect">
            <a:avLst/>
          </a:prstGeom>
        </p:spPr>
        <p:txBody>
          <a:bodyPr/>
          <a:lstStyle>
            <a:lvl1pPr>
              <a:defRPr>
                <a:latin typeface="LM Roman 10" panose="00000500000000000000" pitchFamily="50" charset="0"/>
              </a:defRPr>
            </a:lvl1pPr>
          </a:lstStyle>
          <a:p>
            <a:fld id="{1D8BD707-D9CF-40AE-B4C6-C98DA3205C09}" type="datetimeFigureOut">
              <a:rPr lang="en-US" smtClean="0"/>
              <a:pPr/>
              <a:t>14-Jan-21</a:t>
            </a:fld>
            <a:endParaRPr lang="en-US">
              <a:latin typeface="LM Roman 10" panose="00000500000000000000" pitchFamily="50" charset="0"/>
            </a:endParaRPr>
          </a:p>
        </p:txBody>
      </p:sp>
      <p:sp>
        <p:nvSpPr>
          <p:cNvPr id="6" name="Footer Placeholder 5"/>
          <p:cNvSpPr>
            <a:spLocks noGrp="1"/>
          </p:cNvSpPr>
          <p:nvPr>
            <p:ph type="ftr" sz="quarter" idx="11"/>
          </p:nvPr>
        </p:nvSpPr>
        <p:spPr>
          <a:xfrm>
            <a:off x="4165600" y="6356358"/>
            <a:ext cx="3860800" cy="365125"/>
          </a:xfrm>
          <a:prstGeom prst="rect">
            <a:avLst/>
          </a:prstGeom>
        </p:spPr>
        <p:txBody>
          <a:bodyPr/>
          <a:lstStyle>
            <a:lvl1pPr>
              <a:defRPr>
                <a:latin typeface="LM Roman 10" panose="00000500000000000000" pitchFamily="50" charset="0"/>
              </a:defRPr>
            </a:lvl1pPr>
          </a:lstStyle>
          <a:p>
            <a:endParaRPr lang="en-US">
              <a:latin typeface="LM Roman 10" panose="00000500000000000000" pitchFamily="50" charset="0"/>
            </a:endParaRPr>
          </a:p>
        </p:txBody>
      </p:sp>
      <p:sp>
        <p:nvSpPr>
          <p:cNvPr id="7" name="Slide Number Placeholder 6"/>
          <p:cNvSpPr>
            <a:spLocks noGrp="1"/>
          </p:cNvSpPr>
          <p:nvPr>
            <p:ph type="sldNum" sz="quarter" idx="12"/>
          </p:nvPr>
        </p:nvSpPr>
        <p:spPr>
          <a:xfrm>
            <a:off x="8737600" y="6356358"/>
            <a:ext cx="2844800" cy="365125"/>
          </a:xfrm>
          <a:prstGeom prst="rect">
            <a:avLst/>
          </a:prstGeom>
        </p:spPr>
        <p:txBody>
          <a:bodyPr/>
          <a:lstStyle>
            <a:lvl1pPr>
              <a:defRPr>
                <a:latin typeface="LM Roman 10" panose="00000500000000000000" pitchFamily="50" charset="0"/>
              </a:defRPr>
            </a:lvl1pPr>
          </a:lstStyle>
          <a:p>
            <a:fld id="{B6F15528-21DE-4FAA-801E-634DDDAF4B2B}" type="slidenum">
              <a:rPr lang="en-US" smtClean="0"/>
              <a:pPr/>
              <a:t>‹#›</a:t>
            </a:fld>
            <a:endParaRPr lang="en-US">
              <a:latin typeface="LM Roman 10" panose="00000500000000000000" pitchFamily="50" charset="0"/>
            </a:endParaRPr>
          </a:p>
        </p:txBody>
      </p:sp>
    </p:spTree>
    <p:extLst>
      <p:ext uri="{BB962C8B-B14F-4D97-AF65-F5344CB8AC3E}">
        <p14:creationId xmlns:p14="http://schemas.microsoft.com/office/powerpoint/2010/main" val="129270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LM Roman 10" panose="00000500000000000000" pitchFamily="50" charset="0"/>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LM Roman 10" panose="00000500000000000000"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LM Roman 10" panose="00000500000000000000" pitchFamily="50"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8"/>
            <a:ext cx="2844800" cy="365125"/>
          </a:xfrm>
          <a:prstGeom prst="rect">
            <a:avLst/>
          </a:prstGeom>
        </p:spPr>
        <p:txBody>
          <a:bodyPr/>
          <a:lstStyle>
            <a:lvl1pPr>
              <a:defRPr>
                <a:latin typeface="LM Roman 10" panose="00000500000000000000" pitchFamily="50" charset="0"/>
              </a:defRPr>
            </a:lvl1pPr>
          </a:lstStyle>
          <a:p>
            <a:fld id="{1D8BD707-D9CF-40AE-B4C6-C98DA3205C09}" type="datetimeFigureOut">
              <a:rPr lang="en-US" smtClean="0"/>
              <a:pPr/>
              <a:t>14-Jan-21</a:t>
            </a:fld>
            <a:endParaRPr lang="en-US">
              <a:latin typeface="LM Roman 10" panose="00000500000000000000" pitchFamily="50" charset="0"/>
            </a:endParaRPr>
          </a:p>
        </p:txBody>
      </p:sp>
      <p:sp>
        <p:nvSpPr>
          <p:cNvPr id="6" name="Footer Placeholder 5"/>
          <p:cNvSpPr>
            <a:spLocks noGrp="1"/>
          </p:cNvSpPr>
          <p:nvPr>
            <p:ph type="ftr" sz="quarter" idx="11"/>
          </p:nvPr>
        </p:nvSpPr>
        <p:spPr>
          <a:xfrm>
            <a:off x="4165600" y="6356358"/>
            <a:ext cx="3860800" cy="365125"/>
          </a:xfrm>
          <a:prstGeom prst="rect">
            <a:avLst/>
          </a:prstGeom>
        </p:spPr>
        <p:txBody>
          <a:bodyPr/>
          <a:lstStyle>
            <a:lvl1pPr>
              <a:defRPr>
                <a:latin typeface="LM Roman 10" panose="00000500000000000000" pitchFamily="50" charset="0"/>
              </a:defRPr>
            </a:lvl1pPr>
          </a:lstStyle>
          <a:p>
            <a:endParaRPr lang="en-US">
              <a:latin typeface="LM Roman 10" panose="00000500000000000000" pitchFamily="50" charset="0"/>
            </a:endParaRPr>
          </a:p>
        </p:txBody>
      </p:sp>
      <p:sp>
        <p:nvSpPr>
          <p:cNvPr id="7" name="Slide Number Placeholder 6"/>
          <p:cNvSpPr>
            <a:spLocks noGrp="1"/>
          </p:cNvSpPr>
          <p:nvPr>
            <p:ph type="sldNum" sz="quarter" idx="12"/>
          </p:nvPr>
        </p:nvSpPr>
        <p:spPr>
          <a:xfrm>
            <a:off x="8737600" y="6356358"/>
            <a:ext cx="2844800" cy="365125"/>
          </a:xfrm>
          <a:prstGeom prst="rect">
            <a:avLst/>
          </a:prstGeom>
        </p:spPr>
        <p:txBody>
          <a:bodyPr/>
          <a:lstStyle>
            <a:lvl1pPr>
              <a:defRPr>
                <a:latin typeface="LM Roman 10" panose="00000500000000000000" pitchFamily="50" charset="0"/>
              </a:defRPr>
            </a:lvl1pPr>
          </a:lstStyle>
          <a:p>
            <a:fld id="{B6F15528-21DE-4FAA-801E-634DDDAF4B2B}" type="slidenum">
              <a:rPr lang="en-US" smtClean="0"/>
              <a:pPr/>
              <a:t>‹#›</a:t>
            </a:fld>
            <a:endParaRPr lang="en-US">
              <a:latin typeface="LM Roman 10" panose="00000500000000000000" pitchFamily="50" charset="0"/>
            </a:endParaRPr>
          </a:p>
        </p:txBody>
      </p:sp>
    </p:spTree>
    <p:extLst>
      <p:ext uri="{BB962C8B-B14F-4D97-AF65-F5344CB8AC3E}">
        <p14:creationId xmlns:p14="http://schemas.microsoft.com/office/powerpoint/2010/main" val="1926204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0"/>
            <a:ext cx="12192000" cy="152400"/>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0" y="6705600"/>
            <a:ext cx="121920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p:cNvSpPr txBox="1"/>
          <p:nvPr/>
        </p:nvSpPr>
        <p:spPr>
          <a:xfrm>
            <a:off x="8481101" y="6655158"/>
            <a:ext cx="2682145" cy="253916"/>
          </a:xfrm>
          <a:prstGeom prst="rect">
            <a:avLst/>
          </a:prstGeom>
          <a:noFill/>
        </p:spPr>
        <p:txBody>
          <a:bodyPr wrap="none" rtlCol="0">
            <a:spAutoFit/>
          </a:bodyPr>
          <a:lstStyle/>
          <a:p>
            <a:r>
              <a:rPr lang="en-US" sz="1050" dirty="0">
                <a:solidFill>
                  <a:schemeClr val="bg1"/>
                </a:solidFill>
                <a:latin typeface="LM Roman 10" panose="00000500000000000000" pitchFamily="50" charset="0"/>
              </a:rPr>
              <a:t>©</a:t>
            </a:r>
            <a:r>
              <a:rPr lang="en-US" sz="1050" baseline="0" dirty="0">
                <a:solidFill>
                  <a:schemeClr val="bg1"/>
                </a:solidFill>
                <a:latin typeface="LM Roman 10" panose="00000500000000000000" pitchFamily="50" charset="0"/>
              </a:rPr>
              <a:t> </a:t>
            </a:r>
            <a:r>
              <a:rPr lang="en-US" sz="1050" dirty="0">
                <a:solidFill>
                  <a:schemeClr val="bg1"/>
                </a:solidFill>
                <a:latin typeface="LM Roman 10" panose="00000500000000000000" pitchFamily="50" charset="0"/>
              </a:rPr>
              <a:t>Ramaiah University of Applied Sciences</a:t>
            </a:r>
          </a:p>
        </p:txBody>
      </p:sp>
      <p:sp>
        <p:nvSpPr>
          <p:cNvPr id="17" name="Rectangle 16"/>
          <p:cNvSpPr/>
          <p:nvPr/>
        </p:nvSpPr>
        <p:spPr>
          <a:xfrm>
            <a:off x="11723077" y="6324600"/>
            <a:ext cx="468923" cy="533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p:nvSpPr>
        <p:spPr>
          <a:xfrm>
            <a:off x="11699385" y="6324600"/>
            <a:ext cx="556563" cy="369332"/>
          </a:xfrm>
          <a:prstGeom prst="rect">
            <a:avLst/>
          </a:prstGeom>
        </p:spPr>
        <p:txBody>
          <a:bodyPr wrap="none">
            <a:spAutoFit/>
          </a:bodyPr>
          <a:lstStyle/>
          <a:p>
            <a:fld id="{B6F15528-21DE-4FAA-801E-634DDDAF4B2B}" type="slidenum">
              <a:rPr lang="en-US" sz="1800" smtClean="0">
                <a:solidFill>
                  <a:schemeClr val="bg1"/>
                </a:solidFill>
                <a:latin typeface="LM Roman 10" panose="00000500000000000000" pitchFamily="50" charset="0"/>
              </a:rPr>
              <a:pPr/>
              <a:t>‹#›</a:t>
            </a:fld>
            <a:endParaRPr lang="en-US" sz="1800" dirty="0">
              <a:solidFill>
                <a:schemeClr val="bg1"/>
              </a:solidFill>
              <a:latin typeface="LM Roman 10" panose="00000500000000000000" pitchFamily="50" charset="0"/>
            </a:endParaRPr>
          </a:p>
        </p:txBody>
      </p:sp>
      <p:sp>
        <p:nvSpPr>
          <p:cNvPr id="8" name="TextBox 7"/>
          <p:cNvSpPr txBox="1"/>
          <p:nvPr/>
        </p:nvSpPr>
        <p:spPr>
          <a:xfrm>
            <a:off x="-31698" y="6655158"/>
            <a:ext cx="2401619" cy="253916"/>
          </a:xfrm>
          <a:prstGeom prst="rect">
            <a:avLst/>
          </a:prstGeom>
          <a:noFill/>
        </p:spPr>
        <p:txBody>
          <a:bodyPr wrap="none" rtlCol="0">
            <a:spAutoFit/>
          </a:bodyPr>
          <a:lstStyle/>
          <a:p>
            <a:r>
              <a:rPr lang="en-US" sz="1050" dirty="0">
                <a:solidFill>
                  <a:schemeClr val="bg1"/>
                </a:solidFill>
                <a:latin typeface="LM Roman 10" panose="00000500000000000000" pitchFamily="50" charset="0"/>
              </a:rPr>
              <a:t>Faculty of Engineering &amp; Technology</a:t>
            </a: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439" y="6014099"/>
            <a:ext cx="541357" cy="684312"/>
          </a:xfrm>
          <a:prstGeom prst="rect">
            <a:avLst/>
          </a:prstGeom>
        </p:spPr>
      </p:pic>
    </p:spTree>
    <p:extLst>
      <p:ext uri="{BB962C8B-B14F-4D97-AF65-F5344CB8AC3E}">
        <p14:creationId xmlns:p14="http://schemas.microsoft.com/office/powerpoint/2010/main" val="38027079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69F0C1-D6E8-4288-99F4-1610555252E2}" type="datetimeFigureOut">
              <a:rPr lang="en-IN" smtClean="0"/>
              <a:pPr/>
              <a:t>14-01-2021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18763-8695-48C8-B646-CF9DA243EE91}" type="slidenum">
              <a:rPr lang="en-IN" smtClean="0"/>
              <a:pPr/>
              <a:t>‹#›</a:t>
            </a:fld>
            <a:endParaRPr lang="en-IN"/>
          </a:p>
        </p:txBody>
      </p:sp>
    </p:spTree>
    <p:extLst>
      <p:ext uri="{BB962C8B-B14F-4D97-AF65-F5344CB8AC3E}">
        <p14:creationId xmlns:p14="http://schemas.microsoft.com/office/powerpoint/2010/main" val="26609729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F600A-2000-49E1-8F7C-185632D87703}" type="datetimeFigureOut">
              <a:rPr lang="en-IN" smtClean="0"/>
              <a:pPr/>
              <a:t>14-01-2021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BDF3A-BC0B-4BD1-9741-87BA411FA5F2}" type="slidenum">
              <a:rPr lang="en-IN" smtClean="0"/>
              <a:pPr/>
              <a:t>‹#›</a:t>
            </a:fld>
            <a:endParaRPr lang="en-IN"/>
          </a:p>
        </p:txBody>
      </p:sp>
    </p:spTree>
    <p:extLst>
      <p:ext uri="{BB962C8B-B14F-4D97-AF65-F5344CB8AC3E}">
        <p14:creationId xmlns:p14="http://schemas.microsoft.com/office/powerpoint/2010/main" val="38682281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rsbweb.nih.gov/ij/plugins/fraclac/FLHelp/Fractals.htm" TargetMode="External"/><Relationship Id="rId2" Type="http://schemas.openxmlformats.org/officeDocument/2006/relationships/hyperlink" Target="http://www.malinc.se/m/ImageFractals.php"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51" y="2249989"/>
            <a:ext cx="12000321" cy="728881"/>
          </a:xfrm>
        </p:spPr>
        <p:txBody>
          <a:bodyPr/>
          <a:lstStyle/>
          <a:p>
            <a:r>
              <a:rPr lang="en-IN" b="1" dirty="0">
                <a:solidFill>
                  <a:schemeClr val="accent6">
                    <a:lumMod val="75000"/>
                  </a:schemeClr>
                </a:solidFill>
                <a:latin typeface="LM Sans 10" panose="00000500000000000000" pitchFamily="50" charset="0"/>
              </a:rPr>
              <a:t>Designs and Patterns in Mathematics and Deep Learning, Fractals for Image Classification, and more ! </a:t>
            </a:r>
            <a:r>
              <a:rPr lang="en-IN" sz="1800" b="1" dirty="0">
                <a:solidFill>
                  <a:schemeClr val="accent6">
                    <a:lumMod val="75000"/>
                  </a:schemeClr>
                </a:solidFill>
                <a:latin typeface="LM Sans 10" panose="00000500000000000000" pitchFamily="50" charset="0"/>
              </a:rPr>
              <a:t>(and what a failed paper taught me)</a:t>
            </a:r>
            <a:endParaRPr lang="en-IN" b="1" dirty="0">
              <a:solidFill>
                <a:schemeClr val="accent6">
                  <a:lumMod val="75000"/>
                </a:schemeClr>
              </a:solidFill>
              <a:latin typeface="LM Sans 10" panose="00000500000000000000" pitchFamily="50" charset="0"/>
            </a:endParaRPr>
          </a:p>
        </p:txBody>
      </p:sp>
      <p:sp>
        <p:nvSpPr>
          <p:cNvPr id="3" name="Subtitle 2"/>
          <p:cNvSpPr>
            <a:spLocks noGrp="1"/>
          </p:cNvSpPr>
          <p:nvPr>
            <p:ph type="subTitle" idx="1"/>
          </p:nvPr>
        </p:nvSpPr>
        <p:spPr>
          <a:xfrm>
            <a:off x="4025246" y="4626865"/>
            <a:ext cx="8534400" cy="1826443"/>
          </a:xfrm>
        </p:spPr>
        <p:txBody>
          <a:bodyPr/>
          <a:lstStyle/>
          <a:p>
            <a:pPr algn="l"/>
            <a:r>
              <a:rPr lang="en-IN" sz="2400" dirty="0">
                <a:solidFill>
                  <a:schemeClr val="tx1"/>
                </a:solidFill>
              </a:rPr>
              <a:t>Name:		Satyajit Ghana</a:t>
            </a:r>
          </a:p>
          <a:p>
            <a:pPr algn="l"/>
            <a:r>
              <a:rPr lang="en-IN" sz="2400" dirty="0">
                <a:solidFill>
                  <a:schemeClr val="tx1"/>
                </a:solidFill>
              </a:rPr>
              <a:t>Reg No:	17ETCS002159</a:t>
            </a:r>
          </a:p>
          <a:p>
            <a:pPr algn="l"/>
            <a:r>
              <a:rPr lang="en-IN" sz="2400" dirty="0" err="1">
                <a:solidFill>
                  <a:schemeClr val="tx1"/>
                </a:solidFill>
              </a:rPr>
              <a:t>Dept</a:t>
            </a:r>
            <a:r>
              <a:rPr lang="en-IN" sz="2400" dirty="0">
                <a:solidFill>
                  <a:schemeClr val="tx1"/>
                </a:solidFill>
              </a:rPr>
              <a:t>:  	CSE</a:t>
            </a:r>
          </a:p>
          <a:p>
            <a:pPr algn="l"/>
            <a:r>
              <a:rPr lang="en-IN" sz="2400" dirty="0">
                <a:solidFill>
                  <a:schemeClr val="tx1"/>
                </a:solidFill>
              </a:rPr>
              <a:t>Batch:		2017</a:t>
            </a:r>
          </a:p>
        </p:txBody>
      </p:sp>
      <p:sp>
        <p:nvSpPr>
          <p:cNvPr id="4" name="Title 1"/>
          <p:cNvSpPr txBox="1">
            <a:spLocks/>
          </p:cNvSpPr>
          <p:nvPr/>
        </p:nvSpPr>
        <p:spPr>
          <a:xfrm>
            <a:off x="914400" y="739106"/>
            <a:ext cx="10363200" cy="157354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latin typeface="LM Sans 10" panose="00000500000000000000" pitchFamily="50" charset="0"/>
              </a:rPr>
              <a:t>Department of Computer Science and Engineering</a:t>
            </a:r>
          </a:p>
          <a:p>
            <a:r>
              <a:rPr lang="en-IN" b="1" dirty="0">
                <a:latin typeface="LM Sans 10" panose="00000500000000000000" pitchFamily="50" charset="0"/>
              </a:rPr>
              <a:t>CSC405A: Seminar</a:t>
            </a:r>
          </a:p>
        </p:txBody>
      </p:sp>
    </p:spTree>
    <p:extLst>
      <p:ext uri="{BB962C8B-B14F-4D97-AF65-F5344CB8AC3E}">
        <p14:creationId xmlns:p14="http://schemas.microsoft.com/office/powerpoint/2010/main" val="4128896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9A44-AB4C-46AB-B5DF-81401E54C4ED}"/>
              </a:ext>
            </a:extLst>
          </p:cNvPr>
          <p:cNvSpPr>
            <a:spLocks noGrp="1"/>
          </p:cNvSpPr>
          <p:nvPr>
            <p:ph type="title"/>
          </p:nvPr>
        </p:nvSpPr>
        <p:spPr/>
        <p:txBody>
          <a:bodyPr/>
          <a:lstStyle/>
          <a:p>
            <a:r>
              <a:rPr lang="en-US" dirty="0"/>
              <a:t>Mandelbrot Set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335AD3-D8F2-434D-9734-F56D0EAA7AB8}"/>
                  </a:ext>
                </a:extLst>
              </p:cNvPr>
              <p:cNvSpPr>
                <a:spLocks noGrp="1"/>
              </p:cNvSpPr>
              <p:nvPr>
                <p:ph idx="1"/>
              </p:nvPr>
            </p:nvSpPr>
            <p:spPr>
              <a:xfrm>
                <a:off x="3102506" y="1827229"/>
                <a:ext cx="5986988" cy="3574329"/>
              </a:xfrm>
            </p:spPr>
            <p:txBody>
              <a:bodyPr/>
              <a:lstStyle/>
              <a:p>
                <a:r>
                  <a:rPr lang="en-US" dirty="0"/>
                  <a:t>It’s a very simple equation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𝑐</m:t>
                    </m:r>
                  </m:oMath>
                </a14:m>
                <a:endParaRPr lang="en-US" dirty="0"/>
              </a:p>
              <a:p>
                <a:r>
                  <a:rPr lang="en-US" dirty="0"/>
                  <a:t>Let’s see how it plays with different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and </a:t>
                </a:r>
                <a14:m>
                  <m:oMath xmlns:m="http://schemas.openxmlformats.org/officeDocument/2006/math">
                    <m:r>
                      <a:rPr lang="en-US" b="0" i="1" smtClean="0">
                        <a:latin typeface="Cambria Math" panose="02040503050406030204" pitchFamily="18" charset="0"/>
                      </a:rPr>
                      <m:t>𝑐</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is initial value of z</a:t>
                </a:r>
              </a:p>
              <a:p>
                <a14:m>
                  <m:oMath xmlns:m="http://schemas.openxmlformats.org/officeDocument/2006/math">
                    <m:r>
                      <a:rPr lang="en-US" b="0" i="1" smtClean="0">
                        <a:latin typeface="Cambria Math" panose="02040503050406030204" pitchFamily="18" charset="0"/>
                      </a:rPr>
                      <m:t>𝑐</m:t>
                    </m:r>
                  </m:oMath>
                </a14:m>
                <a:r>
                  <a:rPr lang="en-US" dirty="0"/>
                  <a:t> is some constant</a:t>
                </a:r>
              </a:p>
            </p:txBody>
          </p:sp>
        </mc:Choice>
        <mc:Fallback>
          <p:sp>
            <p:nvSpPr>
              <p:cNvPr id="3" name="Content Placeholder 2">
                <a:extLst>
                  <a:ext uri="{FF2B5EF4-FFF2-40B4-BE49-F238E27FC236}">
                    <a16:creationId xmlns:a16="http://schemas.microsoft.com/office/drawing/2014/main" id="{3F335AD3-D8F2-434D-9734-F56D0EAA7AB8}"/>
                  </a:ext>
                </a:extLst>
              </p:cNvPr>
              <p:cNvSpPr>
                <a:spLocks noGrp="1" noRot="1" noChangeAspect="1" noMove="1" noResize="1" noEditPoints="1" noAdjustHandles="1" noChangeArrowheads="1" noChangeShapeType="1" noTextEdit="1"/>
              </p:cNvSpPr>
              <p:nvPr>
                <p:ph idx="1"/>
              </p:nvPr>
            </p:nvSpPr>
            <p:spPr>
              <a:xfrm>
                <a:off x="3102506" y="1827229"/>
                <a:ext cx="5986988" cy="3574329"/>
              </a:xfrm>
              <a:blipFill>
                <a:blip r:embed="rId2"/>
                <a:stretch>
                  <a:fillRect l="-2342" t="-2218" r="-2546" b="-1024"/>
                </a:stretch>
              </a:blipFill>
            </p:spPr>
            <p:txBody>
              <a:bodyPr/>
              <a:lstStyle/>
              <a:p>
                <a:r>
                  <a:rPr lang="en-US">
                    <a:noFill/>
                  </a:rPr>
                  <a:t> </a:t>
                </a:r>
              </a:p>
            </p:txBody>
          </p:sp>
        </mc:Fallback>
      </mc:AlternateContent>
    </p:spTree>
    <p:extLst>
      <p:ext uri="{BB962C8B-B14F-4D97-AF65-F5344CB8AC3E}">
        <p14:creationId xmlns:p14="http://schemas.microsoft.com/office/powerpoint/2010/main" val="1365027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B3F4-60E5-4ABB-8BD7-78A6BD90FC08}"/>
              </a:ext>
            </a:extLst>
          </p:cNvPr>
          <p:cNvSpPr>
            <a:spLocks noGrp="1"/>
          </p:cNvSpPr>
          <p:nvPr>
            <p:ph type="title"/>
          </p:nvPr>
        </p:nvSpPr>
        <p:spPr/>
        <p:txBody>
          <a:bodyPr/>
          <a:lstStyle/>
          <a:p>
            <a:r>
              <a:rPr lang="en-US" dirty="0"/>
              <a:t>Mandelbrot Set</a:t>
            </a:r>
          </a:p>
        </p:txBody>
      </p:sp>
      <p:pic>
        <p:nvPicPr>
          <p:cNvPr id="5" name="Content Placeholder 4">
            <a:extLst>
              <a:ext uri="{FF2B5EF4-FFF2-40B4-BE49-F238E27FC236}">
                <a16:creationId xmlns:a16="http://schemas.microsoft.com/office/drawing/2014/main" id="{5F31BA2E-DBA5-45D3-B88C-17F8DA078F1A}"/>
              </a:ext>
            </a:extLst>
          </p:cNvPr>
          <p:cNvPicPr>
            <a:picLocks noGrp="1" noChangeAspect="1"/>
          </p:cNvPicPr>
          <p:nvPr>
            <p:ph idx="1"/>
          </p:nvPr>
        </p:nvPicPr>
        <p:blipFill>
          <a:blip r:embed="rId2"/>
          <a:stretch>
            <a:fillRect/>
          </a:stretch>
        </p:blipFill>
        <p:spPr>
          <a:xfrm>
            <a:off x="594174" y="1671392"/>
            <a:ext cx="2953162" cy="3515216"/>
          </a:xfrm>
        </p:spPr>
      </p:pic>
      <p:pic>
        <p:nvPicPr>
          <p:cNvPr id="7" name="Picture 6">
            <a:extLst>
              <a:ext uri="{FF2B5EF4-FFF2-40B4-BE49-F238E27FC236}">
                <a16:creationId xmlns:a16="http://schemas.microsoft.com/office/drawing/2014/main" id="{FD62AC5B-D448-4EFA-949F-EFD0EF3DC7D0}"/>
              </a:ext>
            </a:extLst>
          </p:cNvPr>
          <p:cNvPicPr>
            <a:picLocks noChangeAspect="1"/>
          </p:cNvPicPr>
          <p:nvPr/>
        </p:nvPicPr>
        <p:blipFill>
          <a:blip r:embed="rId3"/>
          <a:stretch>
            <a:fillRect/>
          </a:stretch>
        </p:blipFill>
        <p:spPr>
          <a:xfrm>
            <a:off x="3810422" y="1671392"/>
            <a:ext cx="8040222" cy="3515216"/>
          </a:xfrm>
          <a:prstGeom prst="rect">
            <a:avLst/>
          </a:prstGeom>
        </p:spPr>
      </p:pic>
      <p:sp>
        <p:nvSpPr>
          <p:cNvPr id="8" name="TextBox 7">
            <a:extLst>
              <a:ext uri="{FF2B5EF4-FFF2-40B4-BE49-F238E27FC236}">
                <a16:creationId xmlns:a16="http://schemas.microsoft.com/office/drawing/2014/main" id="{ED8FB34F-CAD8-4B13-B78E-A041C4D5E537}"/>
              </a:ext>
            </a:extLst>
          </p:cNvPr>
          <p:cNvSpPr txBox="1"/>
          <p:nvPr/>
        </p:nvSpPr>
        <p:spPr>
          <a:xfrm>
            <a:off x="593889" y="5420412"/>
            <a:ext cx="2941163" cy="369332"/>
          </a:xfrm>
          <a:prstGeom prst="rect">
            <a:avLst/>
          </a:prstGeom>
          <a:noFill/>
        </p:spPr>
        <p:txBody>
          <a:bodyPr wrap="square" rtlCol="0">
            <a:spAutoFit/>
          </a:bodyPr>
          <a:lstStyle/>
          <a:p>
            <a:r>
              <a:rPr lang="en-US" dirty="0">
                <a:latin typeface="LM Roman 10" panose="00000500000000000000" pitchFamily="50" charset="0"/>
              </a:rPr>
              <a:t>Remains Finite</a:t>
            </a:r>
          </a:p>
        </p:txBody>
      </p:sp>
      <p:sp>
        <p:nvSpPr>
          <p:cNvPr id="11" name="TextBox 10">
            <a:extLst>
              <a:ext uri="{FF2B5EF4-FFF2-40B4-BE49-F238E27FC236}">
                <a16:creationId xmlns:a16="http://schemas.microsoft.com/office/drawing/2014/main" id="{DEF01931-2313-465F-90D2-F276EEF28DC5}"/>
              </a:ext>
            </a:extLst>
          </p:cNvPr>
          <p:cNvSpPr txBox="1"/>
          <p:nvPr/>
        </p:nvSpPr>
        <p:spPr>
          <a:xfrm>
            <a:off x="3810422" y="5420412"/>
            <a:ext cx="2941163" cy="369332"/>
          </a:xfrm>
          <a:prstGeom prst="rect">
            <a:avLst/>
          </a:prstGeom>
          <a:noFill/>
        </p:spPr>
        <p:txBody>
          <a:bodyPr wrap="square" rtlCol="0">
            <a:spAutoFit/>
          </a:bodyPr>
          <a:lstStyle/>
          <a:p>
            <a:r>
              <a:rPr lang="en-US" dirty="0">
                <a:latin typeface="LM Roman 10" panose="00000500000000000000" pitchFamily="50" charset="0"/>
              </a:rPr>
              <a:t>Explodes</a:t>
            </a:r>
          </a:p>
        </p:txBody>
      </p:sp>
    </p:spTree>
    <p:extLst>
      <p:ext uri="{BB962C8B-B14F-4D97-AF65-F5344CB8AC3E}">
        <p14:creationId xmlns:p14="http://schemas.microsoft.com/office/powerpoint/2010/main" val="184662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9E57-EDA2-4A2D-89FE-81BA0DF26BA7}"/>
              </a:ext>
            </a:extLst>
          </p:cNvPr>
          <p:cNvSpPr>
            <a:spLocks noGrp="1"/>
          </p:cNvSpPr>
          <p:nvPr>
            <p:ph type="title"/>
          </p:nvPr>
        </p:nvSpPr>
        <p:spPr/>
        <p:txBody>
          <a:bodyPr/>
          <a:lstStyle/>
          <a:p>
            <a:r>
              <a:rPr lang="en-US" dirty="0"/>
              <a:t>Mandelbrot Set</a:t>
            </a:r>
          </a:p>
        </p:txBody>
      </p:sp>
      <p:pic>
        <p:nvPicPr>
          <p:cNvPr id="5" name="Content Placeholder 4">
            <a:extLst>
              <a:ext uri="{FF2B5EF4-FFF2-40B4-BE49-F238E27FC236}">
                <a16:creationId xmlns:a16="http://schemas.microsoft.com/office/drawing/2014/main" id="{AC7D50E4-A3B7-49B5-97F1-4E230FB359C4}"/>
              </a:ext>
            </a:extLst>
          </p:cNvPr>
          <p:cNvPicPr>
            <a:picLocks noGrp="1" noChangeAspect="1"/>
          </p:cNvPicPr>
          <p:nvPr>
            <p:ph idx="1"/>
          </p:nvPr>
        </p:nvPicPr>
        <p:blipFill>
          <a:blip r:embed="rId2"/>
          <a:stretch>
            <a:fillRect/>
          </a:stretch>
        </p:blipFill>
        <p:spPr>
          <a:xfrm>
            <a:off x="187081" y="1010698"/>
            <a:ext cx="11817350" cy="2323887"/>
          </a:xfrm>
        </p:spPr>
      </p:pic>
      <p:pic>
        <p:nvPicPr>
          <p:cNvPr id="7" name="Picture 6">
            <a:extLst>
              <a:ext uri="{FF2B5EF4-FFF2-40B4-BE49-F238E27FC236}">
                <a16:creationId xmlns:a16="http://schemas.microsoft.com/office/drawing/2014/main" id="{1AF14447-856F-4FA8-9C5F-8B73E7582941}"/>
              </a:ext>
            </a:extLst>
          </p:cNvPr>
          <p:cNvPicPr>
            <a:picLocks noChangeAspect="1"/>
          </p:cNvPicPr>
          <p:nvPr/>
        </p:nvPicPr>
        <p:blipFill>
          <a:blip r:embed="rId3"/>
          <a:stretch>
            <a:fillRect/>
          </a:stretch>
        </p:blipFill>
        <p:spPr>
          <a:xfrm>
            <a:off x="8270110" y="1010698"/>
            <a:ext cx="3734321" cy="5353797"/>
          </a:xfrm>
          <a:prstGeom prst="rect">
            <a:avLst/>
          </a:prstGeom>
        </p:spPr>
      </p:pic>
      <p:sp>
        <p:nvSpPr>
          <p:cNvPr id="8" name="TextBox 7">
            <a:extLst>
              <a:ext uri="{FF2B5EF4-FFF2-40B4-BE49-F238E27FC236}">
                <a16:creationId xmlns:a16="http://schemas.microsoft.com/office/drawing/2014/main" id="{32F75E8D-C6DC-4EB0-B8B8-A73DF865DE4D}"/>
              </a:ext>
            </a:extLst>
          </p:cNvPr>
          <p:cNvSpPr txBox="1"/>
          <p:nvPr/>
        </p:nvSpPr>
        <p:spPr>
          <a:xfrm>
            <a:off x="772998" y="3808429"/>
            <a:ext cx="3734321" cy="369332"/>
          </a:xfrm>
          <a:prstGeom prst="rect">
            <a:avLst/>
          </a:prstGeom>
          <a:noFill/>
        </p:spPr>
        <p:txBody>
          <a:bodyPr wrap="square" rtlCol="0">
            <a:spAutoFit/>
          </a:bodyPr>
          <a:lstStyle/>
          <a:p>
            <a:r>
              <a:rPr lang="en-US" dirty="0">
                <a:latin typeface="LM Roman 10" panose="00000500000000000000" pitchFamily="50" charset="0"/>
              </a:rPr>
              <a:t>Explodes</a:t>
            </a:r>
          </a:p>
        </p:txBody>
      </p:sp>
      <p:sp>
        <p:nvSpPr>
          <p:cNvPr id="9" name="TextBox 8">
            <a:extLst>
              <a:ext uri="{FF2B5EF4-FFF2-40B4-BE49-F238E27FC236}">
                <a16:creationId xmlns:a16="http://schemas.microsoft.com/office/drawing/2014/main" id="{041E0CC5-684C-4F88-BDA8-CB8206D82544}"/>
              </a:ext>
            </a:extLst>
          </p:cNvPr>
          <p:cNvSpPr txBox="1"/>
          <p:nvPr/>
        </p:nvSpPr>
        <p:spPr>
          <a:xfrm>
            <a:off x="5410986" y="5147035"/>
            <a:ext cx="2696066" cy="369332"/>
          </a:xfrm>
          <a:prstGeom prst="rect">
            <a:avLst/>
          </a:prstGeom>
          <a:noFill/>
        </p:spPr>
        <p:txBody>
          <a:bodyPr wrap="square" rtlCol="0">
            <a:spAutoFit/>
          </a:bodyPr>
          <a:lstStyle/>
          <a:p>
            <a:r>
              <a:rPr lang="en-US" dirty="0">
                <a:latin typeface="LM Roman 10" panose="00000500000000000000" pitchFamily="50" charset="0"/>
              </a:rPr>
              <a:t>Finite but chaotic</a:t>
            </a:r>
          </a:p>
        </p:txBody>
      </p:sp>
    </p:spTree>
    <p:extLst>
      <p:ext uri="{BB962C8B-B14F-4D97-AF65-F5344CB8AC3E}">
        <p14:creationId xmlns:p14="http://schemas.microsoft.com/office/powerpoint/2010/main" val="4130276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27D8-72B3-4FE9-9920-EB4D70502CC7}"/>
              </a:ext>
            </a:extLst>
          </p:cNvPr>
          <p:cNvSpPr>
            <a:spLocks noGrp="1"/>
          </p:cNvSpPr>
          <p:nvPr>
            <p:ph type="title"/>
          </p:nvPr>
        </p:nvSpPr>
        <p:spPr>
          <a:xfrm>
            <a:off x="187569" y="3109119"/>
            <a:ext cx="11816862" cy="639762"/>
          </a:xfrm>
        </p:spPr>
        <p:txBody>
          <a:bodyPr/>
          <a:lstStyle/>
          <a:p>
            <a:r>
              <a:rPr lang="en-US" dirty="0"/>
              <a:t>What if we do something with how quickly it explodes</a:t>
            </a:r>
          </a:p>
        </p:txBody>
      </p:sp>
    </p:spTree>
    <p:extLst>
      <p:ext uri="{BB962C8B-B14F-4D97-AF65-F5344CB8AC3E}">
        <p14:creationId xmlns:p14="http://schemas.microsoft.com/office/powerpoint/2010/main" val="1202047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1AAD-90BD-4CB0-8CE1-F07534B79800}"/>
              </a:ext>
            </a:extLst>
          </p:cNvPr>
          <p:cNvSpPr>
            <a:spLocks noGrp="1"/>
          </p:cNvSpPr>
          <p:nvPr>
            <p:ph type="title"/>
          </p:nvPr>
        </p:nvSpPr>
        <p:spPr/>
        <p:txBody>
          <a:bodyPr/>
          <a:lstStyle/>
          <a:p>
            <a:r>
              <a:rPr lang="en-US" dirty="0"/>
              <a:t>Mandelbrot Set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A2E93BA-DCD8-41AB-BAF1-F19F0544FBF4}"/>
                  </a:ext>
                </a:extLst>
              </p:cNvPr>
              <p:cNvSpPr>
                <a:spLocks noGrp="1"/>
              </p:cNvSpPr>
              <p:nvPr>
                <p:ph idx="1"/>
              </p:nvPr>
            </p:nvSpPr>
            <p:spPr>
              <a:xfrm>
                <a:off x="187569" y="990601"/>
                <a:ext cx="5006600" cy="5135564"/>
              </a:xfrm>
            </p:spPr>
            <p:txBody>
              <a:bodyPr/>
              <a:lstStyle/>
              <a:p>
                <a:r>
                  <a:rPr lang="en-US" dirty="0"/>
                  <a:t>Create a Grid [-2, 1] with 0.001 delta</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dirty="0"/>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m:rPr>
                        <m:sty m:val="p"/>
                      </m:rPr>
                      <a:rPr lang="en-US" b="0" i="0" smtClean="0">
                        <a:latin typeface="Cambria Math" panose="02040503050406030204" pitchFamily="18" charset="0"/>
                      </a:rPr>
                      <m:t>grid</m:t>
                    </m:r>
                  </m:oMath>
                </a14:m>
                <a:endParaRPr lang="en-US" dirty="0"/>
              </a:p>
              <a:p>
                <a:r>
                  <a:rPr lang="en-US" dirty="0"/>
                  <a:t>Assign the Color based on how quickly it exploded</a:t>
                </a:r>
              </a:p>
            </p:txBody>
          </p:sp>
        </mc:Choice>
        <mc:Fallback>
          <p:sp>
            <p:nvSpPr>
              <p:cNvPr id="3" name="Content Placeholder 2">
                <a:extLst>
                  <a:ext uri="{FF2B5EF4-FFF2-40B4-BE49-F238E27FC236}">
                    <a16:creationId xmlns:a16="http://schemas.microsoft.com/office/drawing/2014/main" id="{AA2E93BA-DCD8-41AB-BAF1-F19F0544FBF4}"/>
                  </a:ext>
                </a:extLst>
              </p:cNvPr>
              <p:cNvSpPr>
                <a:spLocks noGrp="1" noRot="1" noChangeAspect="1" noMove="1" noResize="1" noEditPoints="1" noAdjustHandles="1" noChangeArrowheads="1" noChangeShapeType="1" noTextEdit="1"/>
              </p:cNvSpPr>
              <p:nvPr>
                <p:ph idx="1"/>
              </p:nvPr>
            </p:nvSpPr>
            <p:spPr>
              <a:xfrm>
                <a:off x="187569" y="990601"/>
                <a:ext cx="5006600" cy="5135564"/>
              </a:xfrm>
              <a:blipFill>
                <a:blip r:embed="rId2"/>
                <a:stretch>
                  <a:fillRect l="-2801" t="-1544" r="-304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75AAB42-E603-4651-A4AB-53CEE002D636}"/>
              </a:ext>
            </a:extLst>
          </p:cNvPr>
          <p:cNvPicPr>
            <a:picLocks noChangeAspect="1"/>
          </p:cNvPicPr>
          <p:nvPr/>
        </p:nvPicPr>
        <p:blipFill>
          <a:blip r:embed="rId3"/>
          <a:stretch>
            <a:fillRect/>
          </a:stretch>
        </p:blipFill>
        <p:spPr>
          <a:xfrm>
            <a:off x="5383632" y="1480865"/>
            <a:ext cx="6620799" cy="3896269"/>
          </a:xfrm>
          <a:prstGeom prst="rect">
            <a:avLst/>
          </a:prstGeom>
        </p:spPr>
      </p:pic>
    </p:spTree>
    <p:extLst>
      <p:ext uri="{BB962C8B-B14F-4D97-AF65-F5344CB8AC3E}">
        <p14:creationId xmlns:p14="http://schemas.microsoft.com/office/powerpoint/2010/main" val="150445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58D2-3F12-4A93-B0B8-D310B129063E}"/>
              </a:ext>
            </a:extLst>
          </p:cNvPr>
          <p:cNvSpPr>
            <a:spLocks noGrp="1"/>
          </p:cNvSpPr>
          <p:nvPr>
            <p:ph type="title"/>
          </p:nvPr>
        </p:nvSpPr>
        <p:spPr/>
        <p:txBody>
          <a:bodyPr/>
          <a:lstStyle/>
          <a:p>
            <a:r>
              <a:rPr lang="en-US" dirty="0"/>
              <a:t>Result</a:t>
            </a:r>
          </a:p>
        </p:txBody>
      </p:sp>
      <p:pic>
        <p:nvPicPr>
          <p:cNvPr id="2050" name="Picture 2">
            <a:extLst>
              <a:ext uri="{FF2B5EF4-FFF2-40B4-BE49-F238E27FC236}">
                <a16:creationId xmlns:a16="http://schemas.microsoft.com/office/drawing/2014/main" id="{0DD2261E-BFD9-43EC-9165-A5001BDA8F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1400" y="874731"/>
            <a:ext cx="8849200" cy="583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842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058AB8D-F30F-4DEB-B8FB-7BCC7030DFE3}"/>
                  </a:ext>
                </a:extLst>
              </p:cNvPr>
              <p:cNvSpPr>
                <a:spLocks noGrp="1"/>
              </p:cNvSpPr>
              <p:nvPr>
                <p:ph type="title"/>
              </p:nvPr>
            </p:nvSpPr>
            <p:spPr/>
            <p:txBody>
              <a:bodyPr/>
              <a:lstStyle/>
              <a:p>
                <a:r>
                  <a:rPr lang="en-US" dirty="0"/>
                  <a:t>With </a:t>
                </a:r>
                <a14:m>
                  <m:oMath xmlns:m="http://schemas.openxmlformats.org/officeDocument/2006/math">
                    <m:r>
                      <a:rPr lang="en-US" b="1" i="1" smtClean="0">
                        <a:latin typeface="Cambria Math" panose="02040503050406030204" pitchFamily="18" charset="0"/>
                      </a:rPr>
                      <m:t>𝑪</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𝟔</m:t>
                    </m:r>
                    <m:r>
                      <a:rPr lang="en-US" b="1" i="1" smtClean="0">
                        <a:latin typeface="Cambria Math" panose="02040503050406030204" pitchFamily="18" charset="0"/>
                      </a:rPr>
                      <m:t>𝒋</m:t>
                    </m:r>
                  </m:oMath>
                </a14:m>
                <a:endParaRPr lang="en-US" dirty="0"/>
              </a:p>
            </p:txBody>
          </p:sp>
        </mc:Choice>
        <mc:Fallback>
          <p:sp>
            <p:nvSpPr>
              <p:cNvPr id="2" name="Title 1">
                <a:extLst>
                  <a:ext uri="{FF2B5EF4-FFF2-40B4-BE49-F238E27FC236}">
                    <a16:creationId xmlns:a16="http://schemas.microsoft.com/office/drawing/2014/main" id="{F058AB8D-F30F-4DEB-B8FB-7BCC7030DFE3}"/>
                  </a:ext>
                </a:extLst>
              </p:cNvPr>
              <p:cNvSpPr>
                <a:spLocks noGrp="1" noRot="1" noChangeAspect="1" noMove="1" noResize="1" noEditPoints="1" noAdjustHandles="1" noChangeArrowheads="1" noChangeShapeType="1" noTextEdit="1"/>
              </p:cNvSpPr>
              <p:nvPr>
                <p:ph type="title"/>
              </p:nvPr>
            </p:nvSpPr>
            <p:spPr>
              <a:blipFill>
                <a:blip r:embed="rId2"/>
                <a:stretch>
                  <a:fillRect t="-15238" b="-36190"/>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4DA6DE47-3440-4D65-9402-41453A2DD1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84229" y="952893"/>
            <a:ext cx="5823541" cy="56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45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FFACAE6-C2A4-4A01-BCE9-328DBD6627AF}"/>
                  </a:ext>
                </a:extLst>
              </p:cNvPr>
              <p:cNvSpPr>
                <a:spLocks noGrp="1"/>
              </p:cNvSpPr>
              <p:nvPr>
                <p:ph type="title"/>
              </p:nvPr>
            </p:nvSpPr>
            <p:spPr/>
            <p:txBody>
              <a:bodyPr/>
              <a:lstStyle/>
              <a:p>
                <a:r>
                  <a:rPr lang="en-US" dirty="0"/>
                  <a:t>With </a:t>
                </a:r>
                <a14:m>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𝒛</m:t>
                        </m:r>
                      </m:e>
                    </m:d>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𝒛</m:t>
                        </m:r>
                      </m:e>
                      <m:sup>
                        <m:r>
                          <a:rPr lang="en-US" b="1" i="1" smtClean="0">
                            <a:latin typeface="Cambria Math" panose="02040503050406030204" pitchFamily="18" charset="0"/>
                          </a:rPr>
                          <m:t>𝟔</m:t>
                        </m:r>
                      </m:sup>
                    </m:sSup>
                    <m:r>
                      <a:rPr lang="en-US" b="1" i="1" smtClean="0">
                        <a:latin typeface="Cambria Math" panose="02040503050406030204" pitchFamily="18" charset="0"/>
                      </a:rPr>
                      <m:t>+</m:t>
                    </m:r>
                    <m:r>
                      <a:rPr lang="en-US" b="1" i="1" smtClean="0">
                        <a:latin typeface="Cambria Math" panose="02040503050406030204" pitchFamily="18" charset="0"/>
                      </a:rPr>
                      <m:t>𝒄</m:t>
                    </m:r>
                  </m:oMath>
                </a14:m>
                <a:endParaRPr lang="en-US" dirty="0"/>
              </a:p>
            </p:txBody>
          </p:sp>
        </mc:Choice>
        <mc:Fallback>
          <p:sp>
            <p:nvSpPr>
              <p:cNvPr id="2" name="Title 1">
                <a:extLst>
                  <a:ext uri="{FF2B5EF4-FFF2-40B4-BE49-F238E27FC236}">
                    <a16:creationId xmlns:a16="http://schemas.microsoft.com/office/drawing/2014/main" id="{2FFACAE6-C2A4-4A01-BCE9-328DBD6627AF}"/>
                  </a:ext>
                </a:extLst>
              </p:cNvPr>
              <p:cNvSpPr>
                <a:spLocks noGrp="1" noRot="1" noChangeAspect="1" noMove="1" noResize="1" noEditPoints="1" noAdjustHandles="1" noChangeArrowheads="1" noChangeShapeType="1" noTextEdit="1"/>
              </p:cNvSpPr>
              <p:nvPr>
                <p:ph type="title"/>
              </p:nvPr>
            </p:nvSpPr>
            <p:spPr>
              <a:blipFill>
                <a:blip r:embed="rId2"/>
                <a:stretch>
                  <a:fillRect t="-13333" b="-38095"/>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2430FC79-EF3E-42FE-9B74-411BA18C2D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05672" y="868645"/>
            <a:ext cx="5980655" cy="583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79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BE3D-46F8-4435-A18E-E3A936A79508}"/>
              </a:ext>
            </a:extLst>
          </p:cNvPr>
          <p:cNvSpPr>
            <a:spLocks noGrp="1"/>
          </p:cNvSpPr>
          <p:nvPr>
            <p:ph type="title"/>
          </p:nvPr>
        </p:nvSpPr>
        <p:spPr>
          <a:xfrm>
            <a:off x="187569" y="3109119"/>
            <a:ext cx="11816862" cy="639762"/>
          </a:xfrm>
        </p:spPr>
        <p:txBody>
          <a:bodyPr/>
          <a:lstStyle/>
          <a:p>
            <a:r>
              <a:rPr lang="en-US" dirty="0" err="1"/>
              <a:t>Ehh</a:t>
            </a:r>
            <a:r>
              <a:rPr lang="en-US" dirty="0"/>
              <a:t> but we deviated from our main topic</a:t>
            </a:r>
            <a:br>
              <a:rPr lang="en-US" dirty="0"/>
            </a:br>
            <a:r>
              <a:rPr lang="en-US" dirty="0"/>
              <a:t>still it was pretty cool right ?</a:t>
            </a:r>
          </a:p>
        </p:txBody>
      </p:sp>
    </p:spTree>
    <p:extLst>
      <p:ext uri="{BB962C8B-B14F-4D97-AF65-F5344CB8AC3E}">
        <p14:creationId xmlns:p14="http://schemas.microsoft.com/office/powerpoint/2010/main" val="119378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A09E-2BBA-431D-AF12-303382FAFE66}"/>
              </a:ext>
            </a:extLst>
          </p:cNvPr>
          <p:cNvSpPr>
            <a:spLocks noGrp="1"/>
          </p:cNvSpPr>
          <p:nvPr>
            <p:ph type="title"/>
          </p:nvPr>
        </p:nvSpPr>
        <p:spPr>
          <a:xfrm>
            <a:off x="187569" y="2789238"/>
            <a:ext cx="11816862" cy="639762"/>
          </a:xfrm>
        </p:spPr>
        <p:txBody>
          <a:bodyPr/>
          <a:lstStyle/>
          <a:p>
            <a:r>
              <a:rPr lang="en-US" dirty="0"/>
              <a:t>What if we can create Fractals out of Images ?</a:t>
            </a:r>
          </a:p>
        </p:txBody>
      </p:sp>
    </p:spTree>
    <p:extLst>
      <p:ext uri="{BB962C8B-B14F-4D97-AF65-F5344CB8AC3E}">
        <p14:creationId xmlns:p14="http://schemas.microsoft.com/office/powerpoint/2010/main" val="1406354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M Sans 10" panose="00000500000000000000" pitchFamily="50" charset="0"/>
              </a:rPr>
              <a:t>Outline</a:t>
            </a:r>
          </a:p>
        </p:txBody>
      </p:sp>
      <p:sp>
        <p:nvSpPr>
          <p:cNvPr id="3" name="Content Placeholder 2"/>
          <p:cNvSpPr>
            <a:spLocks noGrp="1"/>
          </p:cNvSpPr>
          <p:nvPr>
            <p:ph idx="1"/>
          </p:nvPr>
        </p:nvSpPr>
        <p:spPr/>
        <p:txBody>
          <a:bodyPr/>
          <a:lstStyle/>
          <a:p>
            <a:r>
              <a:rPr lang="en-US" dirty="0"/>
              <a:t>Introduction</a:t>
            </a:r>
          </a:p>
          <a:p>
            <a:r>
              <a:rPr lang="en-US" dirty="0"/>
              <a:t>Motivation for choosing the Topic</a:t>
            </a:r>
          </a:p>
          <a:p>
            <a:r>
              <a:rPr lang="en-US" dirty="0"/>
              <a:t>Presentation of Topic</a:t>
            </a:r>
          </a:p>
          <a:p>
            <a:r>
              <a:rPr lang="en-US" dirty="0"/>
              <a:t>Student’s opinion/perspective</a:t>
            </a:r>
          </a:p>
          <a:p>
            <a:r>
              <a:rPr lang="en-US" dirty="0"/>
              <a:t>Relevance to society</a:t>
            </a:r>
          </a:p>
          <a:p>
            <a:r>
              <a:rPr lang="en-US" dirty="0"/>
              <a:t>Conclusions</a:t>
            </a:r>
          </a:p>
          <a:p>
            <a:r>
              <a:rPr lang="en-US" dirty="0"/>
              <a:t>References</a:t>
            </a:r>
          </a:p>
        </p:txBody>
      </p:sp>
    </p:spTree>
    <p:extLst>
      <p:ext uri="{BB962C8B-B14F-4D97-AF65-F5344CB8AC3E}">
        <p14:creationId xmlns:p14="http://schemas.microsoft.com/office/powerpoint/2010/main" val="766121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991E-B5DD-4171-9365-4100C59D189F}"/>
              </a:ext>
            </a:extLst>
          </p:cNvPr>
          <p:cNvSpPr>
            <a:spLocks noGrp="1"/>
          </p:cNvSpPr>
          <p:nvPr>
            <p:ph type="title"/>
          </p:nvPr>
        </p:nvSpPr>
        <p:spPr/>
        <p:txBody>
          <a:bodyPr/>
          <a:lstStyle/>
          <a:p>
            <a:r>
              <a:rPr lang="en-US" dirty="0"/>
              <a:t>Orbit Trap Fractals</a:t>
            </a:r>
          </a:p>
        </p:txBody>
      </p:sp>
      <p:sp>
        <p:nvSpPr>
          <p:cNvPr id="3" name="Content Placeholder 2">
            <a:extLst>
              <a:ext uri="{FF2B5EF4-FFF2-40B4-BE49-F238E27FC236}">
                <a16:creationId xmlns:a16="http://schemas.microsoft.com/office/drawing/2014/main" id="{7FEB911F-7567-4568-B3C6-D623EDCA2308}"/>
              </a:ext>
            </a:extLst>
          </p:cNvPr>
          <p:cNvSpPr>
            <a:spLocks noGrp="1"/>
          </p:cNvSpPr>
          <p:nvPr>
            <p:ph idx="1"/>
          </p:nvPr>
        </p:nvSpPr>
        <p:spPr>
          <a:xfrm>
            <a:off x="187569" y="1770276"/>
            <a:ext cx="11816862" cy="3317448"/>
          </a:xfrm>
        </p:spPr>
        <p:txBody>
          <a:bodyPr/>
          <a:lstStyle/>
          <a:p>
            <a:pPr marL="0" indent="0">
              <a:buNone/>
            </a:pPr>
            <a:r>
              <a:rPr lang="en-US" dirty="0"/>
              <a:t>In mathematics, an orbit trap is a method of </a:t>
            </a:r>
            <a:r>
              <a:rPr lang="en-US" dirty="0" err="1"/>
              <a:t>colouring</a:t>
            </a:r>
            <a:r>
              <a:rPr lang="en-US" dirty="0"/>
              <a:t> fractal images based upon how </a:t>
            </a:r>
            <a:r>
              <a:rPr lang="en-US" b="1" dirty="0"/>
              <a:t>close an iterative function</a:t>
            </a:r>
            <a:r>
              <a:rPr lang="en-US" dirty="0"/>
              <a:t>, used to create the fractal, approaches a geometric shape, called a "trap". Typical traps are points, lines, circles, flower shapes and </a:t>
            </a:r>
            <a:r>
              <a:rPr lang="en-US" b="1" dirty="0"/>
              <a:t>even raster images</a:t>
            </a:r>
            <a:r>
              <a:rPr lang="en-US" dirty="0"/>
              <a:t>. Orbit traps are typically used to </a:t>
            </a:r>
            <a:r>
              <a:rPr lang="en-US" b="1" dirty="0" err="1"/>
              <a:t>colour</a:t>
            </a:r>
            <a:r>
              <a:rPr lang="en-US" b="1" dirty="0"/>
              <a:t> two dimensional fractals</a:t>
            </a:r>
            <a:r>
              <a:rPr lang="en-US" dirty="0"/>
              <a:t> representing the complex plane.</a:t>
            </a:r>
          </a:p>
        </p:txBody>
      </p:sp>
    </p:spTree>
    <p:extLst>
      <p:ext uri="{BB962C8B-B14F-4D97-AF65-F5344CB8AC3E}">
        <p14:creationId xmlns:p14="http://schemas.microsoft.com/office/powerpoint/2010/main" val="139609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E847-5582-43DD-A600-9D544662A14C}"/>
              </a:ext>
            </a:extLst>
          </p:cNvPr>
          <p:cNvSpPr>
            <a:spLocks noGrp="1"/>
          </p:cNvSpPr>
          <p:nvPr>
            <p:ph type="title"/>
          </p:nvPr>
        </p:nvSpPr>
        <p:spPr/>
        <p:txBody>
          <a:bodyPr/>
          <a:lstStyle/>
          <a:p>
            <a:r>
              <a:rPr lang="en-US" dirty="0"/>
              <a:t>Using Distance function of Circle</a:t>
            </a:r>
          </a:p>
        </p:txBody>
      </p:sp>
      <p:pic>
        <p:nvPicPr>
          <p:cNvPr id="5" name="Content Placeholder 4">
            <a:extLst>
              <a:ext uri="{FF2B5EF4-FFF2-40B4-BE49-F238E27FC236}">
                <a16:creationId xmlns:a16="http://schemas.microsoft.com/office/drawing/2014/main" id="{DAA8984D-6090-4D1D-9C0C-EF6A2912682C}"/>
              </a:ext>
            </a:extLst>
          </p:cNvPr>
          <p:cNvPicPr>
            <a:picLocks noGrp="1" noChangeAspect="1"/>
          </p:cNvPicPr>
          <p:nvPr>
            <p:ph idx="1"/>
          </p:nvPr>
        </p:nvPicPr>
        <p:blipFill>
          <a:blip r:embed="rId2"/>
          <a:stretch>
            <a:fillRect/>
          </a:stretch>
        </p:blipFill>
        <p:spPr>
          <a:xfrm>
            <a:off x="2337863" y="1005140"/>
            <a:ext cx="7516274" cy="4239217"/>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1F830BE-47CE-4698-995E-D7F8C693BD45}"/>
                  </a:ext>
                </a:extLst>
              </p:cNvPr>
              <p:cNvSpPr txBox="1"/>
              <p:nvPr/>
            </p:nvSpPr>
            <p:spPr>
              <a:xfrm>
                <a:off x="3421931" y="5600451"/>
                <a:ext cx="5043340" cy="504818"/>
              </a:xfrm>
              <a:prstGeom prst="rect">
                <a:avLst/>
              </a:prstGeom>
              <a:noFill/>
            </p:spPr>
            <p:txBody>
              <a:bodyPr wrap="square" rtlCol="0">
                <a:spAutoFit/>
              </a:bodyPr>
              <a:lstStyle/>
              <a:p>
                <a:r>
                  <a:rPr lang="en-US" b="0" dirty="0">
                    <a:latin typeface="LM Roman 10" panose="00000500000000000000" pitchFamily="50" charset="0"/>
                  </a:rPr>
                  <a:t>Shortest Distance from Circle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2</m:t>
                                </m:r>
                              </m:sup>
                            </m:sSup>
                          </m:e>
                        </m:rad>
                        <m:r>
                          <a:rPr lang="en-US" i="1">
                            <a:latin typeface="Cambria Math" panose="02040503050406030204" pitchFamily="18" charset="0"/>
                          </a:rPr>
                          <m:t>−</m:t>
                        </m:r>
                        <m:r>
                          <a:rPr lang="en-US" i="1">
                            <a:latin typeface="Cambria Math" panose="02040503050406030204" pitchFamily="18" charset="0"/>
                          </a:rPr>
                          <m:t>𝑐</m:t>
                        </m:r>
                      </m:e>
                    </m:d>
                  </m:oMath>
                </a14:m>
                <a:endParaRPr lang="en-US" dirty="0">
                  <a:latin typeface="LM Roman 10" panose="00000500000000000000" pitchFamily="50" charset="0"/>
                </a:endParaRPr>
              </a:p>
            </p:txBody>
          </p:sp>
        </mc:Choice>
        <mc:Fallback>
          <p:sp>
            <p:nvSpPr>
              <p:cNvPr id="6" name="TextBox 5">
                <a:extLst>
                  <a:ext uri="{FF2B5EF4-FFF2-40B4-BE49-F238E27FC236}">
                    <a16:creationId xmlns:a16="http://schemas.microsoft.com/office/drawing/2014/main" id="{D1F830BE-47CE-4698-995E-D7F8C693BD45}"/>
                  </a:ext>
                </a:extLst>
              </p:cNvPr>
              <p:cNvSpPr txBox="1">
                <a:spLocks noRot="1" noChangeAspect="1" noMove="1" noResize="1" noEditPoints="1" noAdjustHandles="1" noChangeArrowheads="1" noChangeShapeType="1" noTextEdit="1"/>
              </p:cNvSpPr>
              <p:nvPr/>
            </p:nvSpPr>
            <p:spPr>
              <a:xfrm>
                <a:off x="3421931" y="5600451"/>
                <a:ext cx="5043340" cy="504818"/>
              </a:xfrm>
              <a:prstGeom prst="rect">
                <a:avLst/>
              </a:prstGeom>
              <a:blipFill>
                <a:blip r:embed="rId3"/>
                <a:stretch>
                  <a:fillRect l="-966" b="-4819"/>
                </a:stretch>
              </a:blipFill>
            </p:spPr>
            <p:txBody>
              <a:bodyPr/>
              <a:lstStyle/>
              <a:p>
                <a:r>
                  <a:rPr lang="en-US">
                    <a:noFill/>
                  </a:rPr>
                  <a:t> </a:t>
                </a:r>
              </a:p>
            </p:txBody>
          </p:sp>
        </mc:Fallback>
      </mc:AlternateContent>
    </p:spTree>
    <p:extLst>
      <p:ext uri="{BB962C8B-B14F-4D97-AF65-F5344CB8AC3E}">
        <p14:creationId xmlns:p14="http://schemas.microsoft.com/office/powerpoint/2010/main" val="216050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E963-39AB-4BE3-B84A-E85C60B656B1}"/>
              </a:ext>
            </a:extLst>
          </p:cNvPr>
          <p:cNvSpPr>
            <a:spLocks noGrp="1"/>
          </p:cNvSpPr>
          <p:nvPr>
            <p:ph type="title"/>
          </p:nvPr>
        </p:nvSpPr>
        <p:spPr/>
        <p:txBody>
          <a:bodyPr/>
          <a:lstStyle/>
          <a:p>
            <a:r>
              <a:rPr lang="en-US" dirty="0"/>
              <a:t>Result</a:t>
            </a:r>
          </a:p>
        </p:txBody>
      </p:sp>
      <p:pic>
        <p:nvPicPr>
          <p:cNvPr id="5122" name="Picture 2">
            <a:extLst>
              <a:ext uri="{FF2B5EF4-FFF2-40B4-BE49-F238E27FC236}">
                <a16:creationId xmlns:a16="http://schemas.microsoft.com/office/drawing/2014/main" id="{8F41ACD9-53FE-4B8D-A5F3-CD77D28CE4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1345" y="889498"/>
            <a:ext cx="8649309" cy="574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844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54F31-5772-4E03-ABB2-68AC175A5C8D}"/>
              </a:ext>
            </a:extLst>
          </p:cNvPr>
          <p:cNvSpPr>
            <a:spLocks noGrp="1"/>
          </p:cNvSpPr>
          <p:nvPr>
            <p:ph type="title"/>
          </p:nvPr>
        </p:nvSpPr>
        <p:spPr/>
        <p:txBody>
          <a:bodyPr/>
          <a:lstStyle/>
          <a:p>
            <a:r>
              <a:rPr lang="en-US" dirty="0"/>
              <a:t>Orbit Trap Fractal</a:t>
            </a:r>
          </a:p>
        </p:txBody>
      </p:sp>
      <p:pic>
        <p:nvPicPr>
          <p:cNvPr id="5" name="Content Placeholder 4">
            <a:extLst>
              <a:ext uri="{FF2B5EF4-FFF2-40B4-BE49-F238E27FC236}">
                <a16:creationId xmlns:a16="http://schemas.microsoft.com/office/drawing/2014/main" id="{6EFBDB1C-7B4A-4054-915B-E2170B957198}"/>
              </a:ext>
            </a:extLst>
          </p:cNvPr>
          <p:cNvPicPr>
            <a:picLocks noGrp="1" noChangeAspect="1"/>
          </p:cNvPicPr>
          <p:nvPr>
            <p:ph idx="1"/>
          </p:nvPr>
        </p:nvPicPr>
        <p:blipFill>
          <a:blip r:embed="rId2"/>
          <a:stretch>
            <a:fillRect/>
          </a:stretch>
        </p:blipFill>
        <p:spPr>
          <a:xfrm>
            <a:off x="1334380" y="905758"/>
            <a:ext cx="9523240" cy="5627017"/>
          </a:xfrm>
        </p:spPr>
      </p:pic>
    </p:spTree>
    <p:extLst>
      <p:ext uri="{BB962C8B-B14F-4D97-AF65-F5344CB8AC3E}">
        <p14:creationId xmlns:p14="http://schemas.microsoft.com/office/powerpoint/2010/main" val="654680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32F7-4030-4720-B1C4-C014D4609347}"/>
              </a:ext>
            </a:extLst>
          </p:cNvPr>
          <p:cNvSpPr>
            <a:spLocks noGrp="1"/>
          </p:cNvSpPr>
          <p:nvPr>
            <p:ph type="title"/>
          </p:nvPr>
        </p:nvSpPr>
        <p:spPr/>
        <p:txBody>
          <a:bodyPr/>
          <a:lstStyle/>
          <a:p>
            <a:r>
              <a:rPr lang="en-US" dirty="0"/>
              <a:t>Result</a:t>
            </a:r>
          </a:p>
        </p:txBody>
      </p:sp>
      <p:pic>
        <p:nvPicPr>
          <p:cNvPr id="6146" name="Picture 2">
            <a:extLst>
              <a:ext uri="{FF2B5EF4-FFF2-40B4-BE49-F238E27FC236}">
                <a16:creationId xmlns:a16="http://schemas.microsoft.com/office/drawing/2014/main" id="{AAA03CEE-64D7-471D-B2C6-C52325968A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7482" y="990600"/>
            <a:ext cx="3446686" cy="51355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FA6E30C-517B-474D-A2AF-44F8BDA298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64" t="6975" r="22459" b="11037"/>
          <a:stretch/>
        </p:blipFill>
        <p:spPr bwMode="auto">
          <a:xfrm>
            <a:off x="5128181" y="990600"/>
            <a:ext cx="5816337" cy="510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619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A4C48-660B-4A71-B2C9-804B9FA04E0C}"/>
              </a:ext>
            </a:extLst>
          </p:cNvPr>
          <p:cNvSpPr>
            <a:spLocks noGrp="1"/>
          </p:cNvSpPr>
          <p:nvPr>
            <p:ph type="title"/>
          </p:nvPr>
        </p:nvSpPr>
        <p:spPr/>
        <p:txBody>
          <a:bodyPr/>
          <a:lstStyle/>
          <a:p>
            <a:r>
              <a:rPr lang="en-US" dirty="0"/>
              <a:t>What if we used this Image for a Classification Task ?</a:t>
            </a:r>
          </a:p>
        </p:txBody>
      </p:sp>
      <p:sp>
        <p:nvSpPr>
          <p:cNvPr id="3" name="Content Placeholder 2">
            <a:extLst>
              <a:ext uri="{FF2B5EF4-FFF2-40B4-BE49-F238E27FC236}">
                <a16:creationId xmlns:a16="http://schemas.microsoft.com/office/drawing/2014/main" id="{306ABFC1-B21F-4E55-95C6-976DC40D5C72}"/>
              </a:ext>
            </a:extLst>
          </p:cNvPr>
          <p:cNvSpPr>
            <a:spLocks noGrp="1"/>
          </p:cNvSpPr>
          <p:nvPr>
            <p:ph idx="1"/>
          </p:nvPr>
        </p:nvSpPr>
        <p:spPr/>
        <p:txBody>
          <a:bodyPr/>
          <a:lstStyle/>
          <a:p>
            <a:r>
              <a:rPr lang="en-US" dirty="0"/>
              <a:t>From our previous knowledge we know that channels try to create patterns for the objects it wants to detect</a:t>
            </a:r>
          </a:p>
          <a:p>
            <a:r>
              <a:rPr lang="en-US" dirty="0"/>
              <a:t>Fractals are Naturally Occurring Patterns</a:t>
            </a:r>
          </a:p>
          <a:p>
            <a:r>
              <a:rPr lang="en-US" dirty="0"/>
              <a:t>In an way we can imagine like we are try to do half of the task for the Model by directly feeding it the pattern from the input stage</a:t>
            </a:r>
          </a:p>
          <a:p>
            <a:r>
              <a:rPr lang="en-US" dirty="0"/>
              <a:t>It should result in better accuracies Right?</a:t>
            </a:r>
          </a:p>
          <a:p>
            <a:r>
              <a:rPr lang="en-US" dirty="0" err="1"/>
              <a:t>Righttt</a:t>
            </a:r>
            <a:r>
              <a:rPr lang="en-US" dirty="0"/>
              <a:t> ???</a:t>
            </a:r>
          </a:p>
        </p:txBody>
      </p:sp>
    </p:spTree>
    <p:extLst>
      <p:ext uri="{BB962C8B-B14F-4D97-AF65-F5344CB8AC3E}">
        <p14:creationId xmlns:p14="http://schemas.microsoft.com/office/powerpoint/2010/main" val="2017110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1264-B302-412A-A2AE-9776A57B0ED6}"/>
              </a:ext>
            </a:extLst>
          </p:cNvPr>
          <p:cNvSpPr>
            <a:spLocks noGrp="1"/>
          </p:cNvSpPr>
          <p:nvPr>
            <p:ph type="title"/>
          </p:nvPr>
        </p:nvSpPr>
        <p:spPr/>
        <p:txBody>
          <a:bodyPr/>
          <a:lstStyle/>
          <a:p>
            <a:r>
              <a:rPr lang="en-US" dirty="0"/>
              <a:t>I couldn’t find a paper that was trying to do this</a:t>
            </a:r>
          </a:p>
        </p:txBody>
      </p:sp>
      <p:pic>
        <p:nvPicPr>
          <p:cNvPr id="5" name="Content Placeholder 4">
            <a:extLst>
              <a:ext uri="{FF2B5EF4-FFF2-40B4-BE49-F238E27FC236}">
                <a16:creationId xmlns:a16="http://schemas.microsoft.com/office/drawing/2014/main" id="{A7215C0B-4535-411C-BC35-08FFE171F942}"/>
              </a:ext>
            </a:extLst>
          </p:cNvPr>
          <p:cNvPicPr>
            <a:picLocks noGrp="1" noChangeAspect="1"/>
          </p:cNvPicPr>
          <p:nvPr>
            <p:ph idx="1"/>
          </p:nvPr>
        </p:nvPicPr>
        <p:blipFill>
          <a:blip r:embed="rId2"/>
          <a:stretch>
            <a:fillRect/>
          </a:stretch>
        </p:blipFill>
        <p:spPr>
          <a:xfrm>
            <a:off x="1205445" y="1002621"/>
            <a:ext cx="9781110" cy="5501875"/>
          </a:xfrm>
        </p:spPr>
      </p:pic>
    </p:spTree>
    <p:extLst>
      <p:ext uri="{BB962C8B-B14F-4D97-AF65-F5344CB8AC3E}">
        <p14:creationId xmlns:p14="http://schemas.microsoft.com/office/powerpoint/2010/main" val="482017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6E72-7521-4516-B211-E9A45B83084C}"/>
              </a:ext>
            </a:extLst>
          </p:cNvPr>
          <p:cNvSpPr>
            <a:spLocks noGrp="1"/>
          </p:cNvSpPr>
          <p:nvPr>
            <p:ph type="title"/>
          </p:nvPr>
        </p:nvSpPr>
        <p:spPr/>
        <p:txBody>
          <a:bodyPr/>
          <a:lstStyle/>
          <a:p>
            <a:r>
              <a:rPr lang="en-US" dirty="0"/>
              <a:t>What I found</a:t>
            </a:r>
          </a:p>
        </p:txBody>
      </p:sp>
      <p:sp>
        <p:nvSpPr>
          <p:cNvPr id="3" name="Content Placeholder 2">
            <a:extLst>
              <a:ext uri="{FF2B5EF4-FFF2-40B4-BE49-F238E27FC236}">
                <a16:creationId xmlns:a16="http://schemas.microsoft.com/office/drawing/2014/main" id="{F97DE402-010A-4BCE-AA86-50050C39C4CF}"/>
              </a:ext>
            </a:extLst>
          </p:cNvPr>
          <p:cNvSpPr>
            <a:spLocks noGrp="1"/>
          </p:cNvSpPr>
          <p:nvPr>
            <p:ph idx="1"/>
          </p:nvPr>
        </p:nvSpPr>
        <p:spPr/>
        <p:txBody>
          <a:bodyPr/>
          <a:lstStyle/>
          <a:p>
            <a:r>
              <a:rPr lang="en-US" dirty="0"/>
              <a:t>Fractal Analysis</a:t>
            </a:r>
          </a:p>
          <a:p>
            <a:pPr lvl="1"/>
            <a:r>
              <a:rPr lang="en-US" dirty="0"/>
              <a:t>Fractal analysis is assessing fractal characteristics of data. It consists of several methods to assign a fractal dimension and other fractal characteristics to a dataset which may be a theoretical dataset, or a pattern or signal extracted from phenomena including natural geometric objects, ecology and aquatic sciences, sound, market fluctuations, heart rates, frequency domain in electroencephalography signals, digital images, molecular motion, and data science. Fractal analysis is now widely used in all areas of science.</a:t>
            </a:r>
          </a:p>
          <a:p>
            <a:r>
              <a:rPr lang="en-US" dirty="0"/>
              <a:t>But this is not what I am trying to do !</a:t>
            </a:r>
          </a:p>
        </p:txBody>
      </p:sp>
    </p:spTree>
    <p:extLst>
      <p:ext uri="{BB962C8B-B14F-4D97-AF65-F5344CB8AC3E}">
        <p14:creationId xmlns:p14="http://schemas.microsoft.com/office/powerpoint/2010/main" val="2413046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5B04-9E96-4144-9A88-8B7C54A29F3A}"/>
              </a:ext>
            </a:extLst>
          </p:cNvPr>
          <p:cNvSpPr>
            <a:spLocks noGrp="1"/>
          </p:cNvSpPr>
          <p:nvPr>
            <p:ph type="title"/>
          </p:nvPr>
        </p:nvSpPr>
        <p:spPr>
          <a:xfrm>
            <a:off x="187569" y="2789238"/>
            <a:ext cx="11816862" cy="639762"/>
          </a:xfrm>
        </p:spPr>
        <p:txBody>
          <a:bodyPr/>
          <a:lstStyle/>
          <a:p>
            <a:r>
              <a:rPr lang="en-US" dirty="0"/>
              <a:t>Do you think this would make a really good paper?</a:t>
            </a:r>
          </a:p>
        </p:txBody>
      </p:sp>
    </p:spTree>
    <p:extLst>
      <p:ext uri="{BB962C8B-B14F-4D97-AF65-F5344CB8AC3E}">
        <p14:creationId xmlns:p14="http://schemas.microsoft.com/office/powerpoint/2010/main" val="10903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1C46-D744-4D65-A6CE-6180CC67334A}"/>
              </a:ext>
            </a:extLst>
          </p:cNvPr>
          <p:cNvSpPr>
            <a:spLocks noGrp="1"/>
          </p:cNvSpPr>
          <p:nvPr>
            <p:ph type="title"/>
          </p:nvPr>
        </p:nvSpPr>
        <p:spPr/>
        <p:txBody>
          <a:bodyPr/>
          <a:lstStyle/>
          <a:p>
            <a:r>
              <a:rPr lang="en-US" dirty="0"/>
              <a:t>Image Classifier using Fractal Augmentation</a:t>
            </a:r>
          </a:p>
        </p:txBody>
      </p:sp>
      <p:sp>
        <p:nvSpPr>
          <p:cNvPr id="3" name="Content Placeholder 2">
            <a:extLst>
              <a:ext uri="{FF2B5EF4-FFF2-40B4-BE49-F238E27FC236}">
                <a16:creationId xmlns:a16="http://schemas.microsoft.com/office/drawing/2014/main" id="{C01694F1-3AD2-4CD5-B6F1-883208EC4E70}"/>
              </a:ext>
            </a:extLst>
          </p:cNvPr>
          <p:cNvSpPr>
            <a:spLocks noGrp="1"/>
          </p:cNvSpPr>
          <p:nvPr>
            <p:ph idx="1"/>
          </p:nvPr>
        </p:nvSpPr>
        <p:spPr>
          <a:xfrm>
            <a:off x="187569" y="990601"/>
            <a:ext cx="11816862" cy="639762"/>
          </a:xfrm>
        </p:spPr>
        <p:txBody>
          <a:bodyPr/>
          <a:lstStyle/>
          <a:p>
            <a:pPr marL="0" indent="0">
              <a:buNone/>
            </a:pPr>
            <a:r>
              <a:rPr lang="en-US" dirty="0"/>
              <a:t>I used the Fractal Augmentation to Generate CIFAR10 Fractal Dataset</a:t>
            </a:r>
          </a:p>
        </p:txBody>
      </p:sp>
      <p:pic>
        <p:nvPicPr>
          <p:cNvPr id="12" name="Content Placeholder 4">
            <a:extLst>
              <a:ext uri="{FF2B5EF4-FFF2-40B4-BE49-F238E27FC236}">
                <a16:creationId xmlns:a16="http://schemas.microsoft.com/office/drawing/2014/main" id="{D5296FAE-018D-4007-85F5-64A3BB81CBA5}"/>
              </a:ext>
            </a:extLst>
          </p:cNvPr>
          <p:cNvPicPr>
            <a:picLocks noChangeAspect="1"/>
          </p:cNvPicPr>
          <p:nvPr/>
        </p:nvPicPr>
        <p:blipFill>
          <a:blip r:embed="rId2"/>
          <a:stretch>
            <a:fillRect/>
          </a:stretch>
        </p:blipFill>
        <p:spPr>
          <a:xfrm>
            <a:off x="3066002" y="2172884"/>
            <a:ext cx="7983064" cy="3562847"/>
          </a:xfrm>
          <a:prstGeom prst="rect">
            <a:avLst/>
          </a:prstGeom>
        </p:spPr>
      </p:pic>
      <p:sp>
        <p:nvSpPr>
          <p:cNvPr id="13" name="TextBox 12">
            <a:extLst>
              <a:ext uri="{FF2B5EF4-FFF2-40B4-BE49-F238E27FC236}">
                <a16:creationId xmlns:a16="http://schemas.microsoft.com/office/drawing/2014/main" id="{8FA19BBB-9A35-4F49-B6A0-5336145D5476}"/>
              </a:ext>
            </a:extLst>
          </p:cNvPr>
          <p:cNvSpPr txBox="1"/>
          <p:nvPr/>
        </p:nvSpPr>
        <p:spPr>
          <a:xfrm>
            <a:off x="678731" y="3327662"/>
            <a:ext cx="1781666" cy="369332"/>
          </a:xfrm>
          <a:prstGeom prst="rect">
            <a:avLst/>
          </a:prstGeom>
          <a:noFill/>
        </p:spPr>
        <p:txBody>
          <a:bodyPr wrap="square" rtlCol="0">
            <a:spAutoFit/>
          </a:bodyPr>
          <a:lstStyle/>
          <a:p>
            <a:r>
              <a:rPr lang="en-US" dirty="0"/>
              <a:t>CIFAR10 Peacock</a:t>
            </a:r>
          </a:p>
        </p:txBody>
      </p:sp>
      <p:sp>
        <p:nvSpPr>
          <p:cNvPr id="14" name="TextBox 13">
            <a:extLst>
              <a:ext uri="{FF2B5EF4-FFF2-40B4-BE49-F238E27FC236}">
                <a16:creationId xmlns:a16="http://schemas.microsoft.com/office/drawing/2014/main" id="{EF0566C7-690B-4C1C-8A1B-B9B22DA67B63}"/>
              </a:ext>
            </a:extLst>
          </p:cNvPr>
          <p:cNvSpPr txBox="1"/>
          <p:nvPr/>
        </p:nvSpPr>
        <p:spPr>
          <a:xfrm>
            <a:off x="546755" y="4779390"/>
            <a:ext cx="1913642" cy="646331"/>
          </a:xfrm>
          <a:prstGeom prst="rect">
            <a:avLst/>
          </a:prstGeom>
          <a:noFill/>
        </p:spPr>
        <p:txBody>
          <a:bodyPr wrap="square" rtlCol="0">
            <a:spAutoFit/>
          </a:bodyPr>
          <a:lstStyle/>
          <a:p>
            <a:r>
              <a:rPr lang="en-US" dirty="0"/>
              <a:t>Mandelbrot CIFAR10 Peacock</a:t>
            </a:r>
          </a:p>
        </p:txBody>
      </p:sp>
      <p:cxnSp>
        <p:nvCxnSpPr>
          <p:cNvPr id="16" name="Straight Arrow Connector 15">
            <a:extLst>
              <a:ext uri="{FF2B5EF4-FFF2-40B4-BE49-F238E27FC236}">
                <a16:creationId xmlns:a16="http://schemas.microsoft.com/office/drawing/2014/main" id="{3392E8E0-1D4D-4502-A916-34B73C151C39}"/>
              </a:ext>
            </a:extLst>
          </p:cNvPr>
          <p:cNvCxnSpPr>
            <a:cxnSpLocks/>
            <a:stCxn id="13" idx="3"/>
          </p:cNvCxnSpPr>
          <p:nvPr/>
        </p:nvCxnSpPr>
        <p:spPr>
          <a:xfrm>
            <a:off x="2460397" y="3512328"/>
            <a:ext cx="101809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DEFF4514-5EB2-4D7F-8A92-0065F35ED4BF}"/>
              </a:ext>
            </a:extLst>
          </p:cNvPr>
          <p:cNvCxnSpPr>
            <a:cxnSpLocks/>
          </p:cNvCxnSpPr>
          <p:nvPr/>
        </p:nvCxnSpPr>
        <p:spPr>
          <a:xfrm>
            <a:off x="2460397" y="5088175"/>
            <a:ext cx="111079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34380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3DA1-E70C-4DFA-AD24-0BD04FF3FA4A}"/>
              </a:ext>
            </a:extLst>
          </p:cNvPr>
          <p:cNvSpPr>
            <a:spLocks noGrp="1"/>
          </p:cNvSpPr>
          <p:nvPr>
            <p:ph type="title"/>
          </p:nvPr>
        </p:nvSpPr>
        <p:spPr>
          <a:xfrm>
            <a:off x="609600" y="2286000"/>
            <a:ext cx="10972800" cy="1143000"/>
          </a:xfrm>
        </p:spPr>
        <p:txBody>
          <a:bodyPr/>
          <a:lstStyle/>
          <a:p>
            <a:r>
              <a:rPr lang="en-US" dirty="0"/>
              <a:t>HEADS UP 🙋‍♂️: This is going to be an interactive seminar</a:t>
            </a:r>
          </a:p>
        </p:txBody>
      </p:sp>
    </p:spTree>
    <p:extLst>
      <p:ext uri="{BB962C8B-B14F-4D97-AF65-F5344CB8AC3E}">
        <p14:creationId xmlns:p14="http://schemas.microsoft.com/office/powerpoint/2010/main" val="298153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72CC-43F4-4852-B1C1-A5C6FA3ED26E}"/>
              </a:ext>
            </a:extLst>
          </p:cNvPr>
          <p:cNvSpPr>
            <a:spLocks noGrp="1"/>
          </p:cNvSpPr>
          <p:nvPr>
            <p:ph type="title"/>
          </p:nvPr>
        </p:nvSpPr>
        <p:spPr/>
        <p:txBody>
          <a:bodyPr/>
          <a:lstStyle/>
          <a:p>
            <a:r>
              <a:rPr lang="en-US" dirty="0"/>
              <a:t>Training a Simple Model WITH Fractal Augmentation</a:t>
            </a:r>
          </a:p>
        </p:txBody>
      </p:sp>
      <p:pic>
        <p:nvPicPr>
          <p:cNvPr id="4" name="Content Placeholder 3">
            <a:extLst>
              <a:ext uri="{FF2B5EF4-FFF2-40B4-BE49-F238E27FC236}">
                <a16:creationId xmlns:a16="http://schemas.microsoft.com/office/drawing/2014/main" id="{1B4C4158-B145-427D-B19A-5F187C837B14}"/>
              </a:ext>
            </a:extLst>
          </p:cNvPr>
          <p:cNvPicPr>
            <a:picLocks noGrp="1" noChangeAspect="1"/>
          </p:cNvPicPr>
          <p:nvPr>
            <p:ph idx="1"/>
          </p:nvPr>
        </p:nvPicPr>
        <p:blipFill>
          <a:blip r:embed="rId2"/>
          <a:stretch>
            <a:fillRect/>
          </a:stretch>
        </p:blipFill>
        <p:spPr>
          <a:xfrm>
            <a:off x="2004441" y="1329220"/>
            <a:ext cx="8183117" cy="4458322"/>
          </a:xfrm>
          <a:prstGeom prst="rect">
            <a:avLst/>
          </a:prstGeom>
        </p:spPr>
      </p:pic>
    </p:spTree>
    <p:extLst>
      <p:ext uri="{BB962C8B-B14F-4D97-AF65-F5344CB8AC3E}">
        <p14:creationId xmlns:p14="http://schemas.microsoft.com/office/powerpoint/2010/main" val="2146501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7951-E369-4E33-9022-FFFFAFC4FE0B}"/>
              </a:ext>
            </a:extLst>
          </p:cNvPr>
          <p:cNvSpPr>
            <a:spLocks noGrp="1"/>
          </p:cNvSpPr>
          <p:nvPr>
            <p:ph type="title"/>
          </p:nvPr>
        </p:nvSpPr>
        <p:spPr/>
        <p:txBody>
          <a:bodyPr/>
          <a:lstStyle/>
          <a:p>
            <a:r>
              <a:rPr lang="en-US" dirty="0"/>
              <a:t>Training a Model WITHOUT any augmentations</a:t>
            </a:r>
          </a:p>
        </p:txBody>
      </p:sp>
      <p:pic>
        <p:nvPicPr>
          <p:cNvPr id="5" name="Content Placeholder 4">
            <a:extLst>
              <a:ext uri="{FF2B5EF4-FFF2-40B4-BE49-F238E27FC236}">
                <a16:creationId xmlns:a16="http://schemas.microsoft.com/office/drawing/2014/main" id="{47865DA2-3701-4B96-876B-552EDE34EE45}"/>
              </a:ext>
            </a:extLst>
          </p:cNvPr>
          <p:cNvPicPr>
            <a:picLocks noGrp="1" noChangeAspect="1"/>
          </p:cNvPicPr>
          <p:nvPr>
            <p:ph idx="1"/>
          </p:nvPr>
        </p:nvPicPr>
        <p:blipFill>
          <a:blip r:embed="rId2"/>
          <a:stretch>
            <a:fillRect/>
          </a:stretch>
        </p:blipFill>
        <p:spPr>
          <a:xfrm>
            <a:off x="2052073" y="2028629"/>
            <a:ext cx="8087854" cy="2800741"/>
          </a:xfrm>
        </p:spPr>
      </p:pic>
    </p:spTree>
    <p:extLst>
      <p:ext uri="{BB962C8B-B14F-4D97-AF65-F5344CB8AC3E}">
        <p14:creationId xmlns:p14="http://schemas.microsoft.com/office/powerpoint/2010/main" val="1695267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6357-82C0-4466-BED8-E0B1BB5585ED}"/>
              </a:ext>
            </a:extLst>
          </p:cNvPr>
          <p:cNvSpPr>
            <a:spLocks noGrp="1"/>
          </p:cNvSpPr>
          <p:nvPr>
            <p:ph type="title"/>
          </p:nvPr>
        </p:nvSpPr>
        <p:spPr>
          <a:xfrm>
            <a:off x="187569" y="2905027"/>
            <a:ext cx="11816862" cy="639762"/>
          </a:xfrm>
        </p:spPr>
        <p:txBody>
          <a:bodyPr/>
          <a:lstStyle/>
          <a:p>
            <a:r>
              <a:rPr lang="en-US" dirty="0"/>
              <a:t>Who would win ? What could be the test Accuracies of each of them ?  Any Guesses ?</a:t>
            </a:r>
          </a:p>
        </p:txBody>
      </p:sp>
    </p:spTree>
    <p:extLst>
      <p:ext uri="{BB962C8B-B14F-4D97-AF65-F5344CB8AC3E}">
        <p14:creationId xmlns:p14="http://schemas.microsoft.com/office/powerpoint/2010/main" val="1868750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857E8A7-7E8F-4603-9AA1-079FC599B500}"/>
              </a:ext>
            </a:extLst>
          </p:cNvPr>
          <p:cNvGraphicFramePr>
            <a:graphicFrameLocks noGrp="1"/>
          </p:cNvGraphicFramePr>
          <p:nvPr>
            <p:ph idx="1"/>
            <p:extLst>
              <p:ext uri="{D42A27DB-BD31-4B8C-83A1-F6EECF244321}">
                <p14:modId xmlns:p14="http://schemas.microsoft.com/office/powerpoint/2010/main" val="1418367086"/>
              </p:ext>
            </p:extLst>
          </p:nvPr>
        </p:nvGraphicFramePr>
        <p:xfrm>
          <a:off x="1910499" y="2367280"/>
          <a:ext cx="8371001" cy="2123440"/>
        </p:xfrm>
        <a:graphic>
          <a:graphicData uri="http://schemas.openxmlformats.org/drawingml/2006/table">
            <a:tbl>
              <a:tblPr firstRow="1" bandRow="1">
                <a:tableStyleId>{5C22544A-7EE6-4342-B048-85BDC9FD1C3A}</a:tableStyleId>
              </a:tblPr>
              <a:tblGrid>
                <a:gridCol w="2413261">
                  <a:extLst>
                    <a:ext uri="{9D8B030D-6E8A-4147-A177-3AD203B41FA5}">
                      <a16:colId xmlns:a16="http://schemas.microsoft.com/office/drawing/2014/main" val="153440704"/>
                    </a:ext>
                  </a:extLst>
                </a:gridCol>
                <a:gridCol w="2894029">
                  <a:extLst>
                    <a:ext uri="{9D8B030D-6E8A-4147-A177-3AD203B41FA5}">
                      <a16:colId xmlns:a16="http://schemas.microsoft.com/office/drawing/2014/main" val="2556714053"/>
                    </a:ext>
                  </a:extLst>
                </a:gridCol>
                <a:gridCol w="3063711">
                  <a:extLst>
                    <a:ext uri="{9D8B030D-6E8A-4147-A177-3AD203B41FA5}">
                      <a16:colId xmlns:a16="http://schemas.microsoft.com/office/drawing/2014/main" val="4007636569"/>
                    </a:ext>
                  </a:extLst>
                </a:gridCol>
              </a:tblGrid>
              <a:tr h="370840">
                <a:tc>
                  <a:txBody>
                    <a:bodyPr/>
                    <a:lstStyle/>
                    <a:p>
                      <a:endParaRPr lang="en-US" dirty="0">
                        <a:latin typeface="LM Roman 10" panose="00000500000000000000" pitchFamily="50" charset="0"/>
                      </a:endParaRPr>
                    </a:p>
                  </a:txBody>
                  <a:tcPr/>
                </a:tc>
                <a:tc>
                  <a:txBody>
                    <a:bodyPr/>
                    <a:lstStyle/>
                    <a:p>
                      <a:r>
                        <a:rPr lang="en-US" dirty="0">
                          <a:latin typeface="LM Roman 10" panose="00000500000000000000" pitchFamily="50" charset="0"/>
                        </a:rPr>
                        <a:t>With Fractal Augmentation</a:t>
                      </a:r>
                    </a:p>
                  </a:txBody>
                  <a:tcPr/>
                </a:tc>
                <a:tc>
                  <a:txBody>
                    <a:bodyPr/>
                    <a:lstStyle/>
                    <a:p>
                      <a:r>
                        <a:rPr lang="en-US" dirty="0">
                          <a:latin typeface="LM Roman 10" panose="00000500000000000000" pitchFamily="50" charset="0"/>
                        </a:rPr>
                        <a:t>Without Fractal Augmentation</a:t>
                      </a:r>
                    </a:p>
                  </a:txBody>
                  <a:tcPr/>
                </a:tc>
                <a:extLst>
                  <a:ext uri="{0D108BD9-81ED-4DB2-BD59-A6C34878D82A}">
                    <a16:rowId xmlns:a16="http://schemas.microsoft.com/office/drawing/2014/main" val="3655655283"/>
                  </a:ext>
                </a:extLst>
              </a:tr>
              <a:tr h="370840">
                <a:tc>
                  <a:txBody>
                    <a:bodyPr/>
                    <a:lstStyle/>
                    <a:p>
                      <a:r>
                        <a:rPr lang="en-US" dirty="0">
                          <a:latin typeface="LM Roman 10" panose="00000500000000000000" pitchFamily="50" charset="0"/>
                        </a:rPr>
                        <a:t>Validation Accuracy</a:t>
                      </a:r>
                    </a:p>
                  </a:txBody>
                  <a:tcPr/>
                </a:tc>
                <a:tc>
                  <a:txBody>
                    <a:bodyPr/>
                    <a:lstStyle/>
                    <a:p>
                      <a:r>
                        <a:rPr lang="en-US" dirty="0">
                          <a:latin typeface="LM Roman 10" panose="00000500000000000000" pitchFamily="50" charset="0"/>
                        </a:rPr>
                        <a:t>21.21%</a:t>
                      </a:r>
                    </a:p>
                  </a:txBody>
                  <a:tcPr/>
                </a:tc>
                <a:tc>
                  <a:txBody>
                    <a:bodyPr/>
                    <a:lstStyle/>
                    <a:p>
                      <a:r>
                        <a:rPr lang="en-US" dirty="0">
                          <a:latin typeface="LM Roman 10" panose="00000500000000000000" pitchFamily="50" charset="0"/>
                        </a:rPr>
                        <a:t>41.60%</a:t>
                      </a:r>
                    </a:p>
                  </a:txBody>
                  <a:tcPr/>
                </a:tc>
                <a:extLst>
                  <a:ext uri="{0D108BD9-81ED-4DB2-BD59-A6C34878D82A}">
                    <a16:rowId xmlns:a16="http://schemas.microsoft.com/office/drawing/2014/main" val="28946471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M Roman 10" panose="00000500000000000000" pitchFamily="50" charset="0"/>
                        </a:rPr>
                        <a:t>Test Accuracy</a:t>
                      </a:r>
                    </a:p>
                  </a:txBody>
                  <a:tcPr/>
                </a:tc>
                <a:tc>
                  <a:txBody>
                    <a:bodyPr/>
                    <a:lstStyle/>
                    <a:p>
                      <a:r>
                        <a:rPr lang="en-US" dirty="0">
                          <a:latin typeface="LM Roman 10" panose="00000500000000000000" pitchFamily="50" charset="0"/>
                        </a:rPr>
                        <a:t>18.13%</a:t>
                      </a:r>
                    </a:p>
                  </a:txBody>
                  <a:tcPr/>
                </a:tc>
                <a:tc>
                  <a:txBody>
                    <a:bodyPr/>
                    <a:lstStyle/>
                    <a:p>
                      <a:r>
                        <a:rPr lang="en-US" dirty="0">
                          <a:latin typeface="LM Roman 10" panose="00000500000000000000" pitchFamily="50" charset="0"/>
                        </a:rPr>
                        <a:t>41.43%</a:t>
                      </a:r>
                    </a:p>
                  </a:txBody>
                  <a:tcPr/>
                </a:tc>
                <a:extLst>
                  <a:ext uri="{0D108BD9-81ED-4DB2-BD59-A6C34878D82A}">
                    <a16:rowId xmlns:a16="http://schemas.microsoft.com/office/drawing/2014/main" val="11899724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M Roman 10" panose="00000500000000000000" pitchFamily="50" charset="0"/>
                        </a:rPr>
                        <a:t>Parameters</a:t>
                      </a:r>
                    </a:p>
                  </a:txBody>
                  <a:tcPr/>
                </a:tc>
                <a:tc>
                  <a:txBody>
                    <a:bodyPr/>
                    <a:lstStyle/>
                    <a:p>
                      <a:r>
                        <a:rPr lang="en-US" dirty="0">
                          <a:latin typeface="LM Roman 10" panose="00000500000000000000" pitchFamily="50" charset="0"/>
                        </a:rPr>
                        <a:t>1.8M</a:t>
                      </a:r>
                    </a:p>
                  </a:txBody>
                  <a:tcPr/>
                </a:tc>
                <a:tc>
                  <a:txBody>
                    <a:bodyPr/>
                    <a:lstStyle/>
                    <a:p>
                      <a:r>
                        <a:rPr lang="en-US" dirty="0">
                          <a:latin typeface="LM Roman 10" panose="00000500000000000000" pitchFamily="50" charset="0"/>
                        </a:rPr>
                        <a:t>394K</a:t>
                      </a:r>
                    </a:p>
                  </a:txBody>
                  <a:tcPr/>
                </a:tc>
                <a:extLst>
                  <a:ext uri="{0D108BD9-81ED-4DB2-BD59-A6C34878D82A}">
                    <a16:rowId xmlns:a16="http://schemas.microsoft.com/office/drawing/2014/main" val="38269675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M Roman 10" panose="00000500000000000000" pitchFamily="50" charset="0"/>
                        </a:rPr>
                        <a:t>Epochs</a:t>
                      </a:r>
                    </a:p>
                  </a:txBody>
                  <a:tcPr/>
                </a:tc>
                <a:tc>
                  <a:txBody>
                    <a:bodyPr/>
                    <a:lstStyle/>
                    <a:p>
                      <a:r>
                        <a:rPr lang="en-US" dirty="0">
                          <a:latin typeface="LM Roman 10" panose="00000500000000000000" pitchFamily="50" charset="0"/>
                        </a:rPr>
                        <a:t>1</a:t>
                      </a:r>
                    </a:p>
                  </a:txBody>
                  <a:tcPr/>
                </a:tc>
                <a:tc>
                  <a:txBody>
                    <a:bodyPr/>
                    <a:lstStyle/>
                    <a:p>
                      <a:r>
                        <a:rPr lang="en-US" dirty="0">
                          <a:latin typeface="LM Roman 10" panose="00000500000000000000" pitchFamily="50" charset="0"/>
                        </a:rPr>
                        <a:t>1</a:t>
                      </a:r>
                    </a:p>
                  </a:txBody>
                  <a:tcPr/>
                </a:tc>
                <a:extLst>
                  <a:ext uri="{0D108BD9-81ED-4DB2-BD59-A6C34878D82A}">
                    <a16:rowId xmlns:a16="http://schemas.microsoft.com/office/drawing/2014/main" val="2885456724"/>
                  </a:ext>
                </a:extLst>
              </a:tr>
            </a:tbl>
          </a:graphicData>
        </a:graphic>
      </p:graphicFrame>
    </p:spTree>
    <p:extLst>
      <p:ext uri="{BB962C8B-B14F-4D97-AF65-F5344CB8AC3E}">
        <p14:creationId xmlns:p14="http://schemas.microsoft.com/office/powerpoint/2010/main" val="3760378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A2A0-7BC1-42F2-87D4-936941502BE9}"/>
              </a:ext>
            </a:extLst>
          </p:cNvPr>
          <p:cNvSpPr>
            <a:spLocks noGrp="1"/>
          </p:cNvSpPr>
          <p:nvPr>
            <p:ph type="title"/>
          </p:nvPr>
        </p:nvSpPr>
        <p:spPr/>
        <p:txBody>
          <a:bodyPr/>
          <a:lstStyle/>
          <a:p>
            <a:r>
              <a:rPr lang="en-US" dirty="0"/>
              <a:t>Why I didn’t proceed further</a:t>
            </a:r>
          </a:p>
        </p:txBody>
      </p:sp>
      <p:sp>
        <p:nvSpPr>
          <p:cNvPr id="3" name="Content Placeholder 2">
            <a:extLst>
              <a:ext uri="{FF2B5EF4-FFF2-40B4-BE49-F238E27FC236}">
                <a16:creationId xmlns:a16="http://schemas.microsoft.com/office/drawing/2014/main" id="{1145D3D1-DA6C-4E44-A67C-75B1D61345AC}"/>
              </a:ext>
            </a:extLst>
          </p:cNvPr>
          <p:cNvSpPr>
            <a:spLocks noGrp="1"/>
          </p:cNvSpPr>
          <p:nvPr>
            <p:ph idx="1"/>
          </p:nvPr>
        </p:nvSpPr>
        <p:spPr/>
        <p:txBody>
          <a:bodyPr/>
          <a:lstStyle/>
          <a:p>
            <a:r>
              <a:rPr lang="en-US" dirty="0"/>
              <a:t>Fractals require more processing power than usual augmentations.</a:t>
            </a:r>
          </a:p>
          <a:p>
            <a:r>
              <a:rPr lang="en-US" dirty="0"/>
              <a:t>For getting descent results (if any) it would takes much more time and energy</a:t>
            </a:r>
          </a:p>
          <a:p>
            <a:r>
              <a:rPr lang="en-US" dirty="0"/>
              <a:t>Instead I could get away with better accuracies simply by using augmentation techniques like rotate, shear, scale, cut out !</a:t>
            </a:r>
          </a:p>
          <a:p>
            <a:r>
              <a:rPr lang="en-US" dirty="0"/>
              <a:t>This wasn’t a total waste of time though !</a:t>
            </a:r>
          </a:p>
        </p:txBody>
      </p:sp>
    </p:spTree>
    <p:extLst>
      <p:ext uri="{BB962C8B-B14F-4D97-AF65-F5344CB8AC3E}">
        <p14:creationId xmlns:p14="http://schemas.microsoft.com/office/powerpoint/2010/main" val="3936309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257D-CA42-4F83-8DEB-3D0C806185D5}"/>
              </a:ext>
            </a:extLst>
          </p:cNvPr>
          <p:cNvSpPr>
            <a:spLocks noGrp="1"/>
          </p:cNvSpPr>
          <p:nvPr>
            <p:ph type="title"/>
          </p:nvPr>
        </p:nvSpPr>
        <p:spPr>
          <a:xfrm>
            <a:off x="187569" y="2789238"/>
            <a:ext cx="11816862" cy="639762"/>
          </a:xfrm>
        </p:spPr>
        <p:txBody>
          <a:bodyPr/>
          <a:lstStyle/>
          <a:p>
            <a:r>
              <a:rPr lang="en-US" dirty="0"/>
              <a:t>Couldn’t I have avoided so much effort ? If someone had published a paper on this with their findings?</a:t>
            </a:r>
          </a:p>
        </p:txBody>
      </p:sp>
    </p:spTree>
    <p:extLst>
      <p:ext uri="{BB962C8B-B14F-4D97-AF65-F5344CB8AC3E}">
        <p14:creationId xmlns:p14="http://schemas.microsoft.com/office/powerpoint/2010/main" val="959098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14EE5-6436-409A-A76F-93C0CC736F84}"/>
              </a:ext>
            </a:extLst>
          </p:cNvPr>
          <p:cNvSpPr>
            <a:spLocks noGrp="1"/>
          </p:cNvSpPr>
          <p:nvPr>
            <p:ph type="title"/>
          </p:nvPr>
        </p:nvSpPr>
        <p:spPr/>
        <p:txBody>
          <a:bodyPr/>
          <a:lstStyle/>
          <a:p>
            <a:r>
              <a:rPr lang="en-US" dirty="0"/>
              <a:t>Relevance to Society</a:t>
            </a:r>
          </a:p>
        </p:txBody>
      </p:sp>
      <p:sp>
        <p:nvSpPr>
          <p:cNvPr id="3" name="Content Placeholder 2">
            <a:extLst>
              <a:ext uri="{FF2B5EF4-FFF2-40B4-BE49-F238E27FC236}">
                <a16:creationId xmlns:a16="http://schemas.microsoft.com/office/drawing/2014/main" id="{16746681-EBE1-44CA-8D45-08F6AE6B8984}"/>
              </a:ext>
            </a:extLst>
          </p:cNvPr>
          <p:cNvSpPr>
            <a:spLocks noGrp="1"/>
          </p:cNvSpPr>
          <p:nvPr>
            <p:ph idx="1"/>
          </p:nvPr>
        </p:nvSpPr>
        <p:spPr/>
        <p:txBody>
          <a:bodyPr/>
          <a:lstStyle/>
          <a:p>
            <a:r>
              <a:rPr lang="en-US" dirty="0"/>
              <a:t>Fractals like Orbit Trap Fractals are used widely to generate uniquely generating patterns and using them for printing on clothes.</a:t>
            </a:r>
          </a:p>
          <a:p>
            <a:r>
              <a:rPr lang="en-US" dirty="0" err="1"/>
              <a:t>Marlies</a:t>
            </a:r>
            <a:r>
              <a:rPr lang="en-US" dirty="0"/>
              <a:t> </a:t>
            </a:r>
            <a:r>
              <a:rPr lang="en-US" dirty="0" err="1"/>
              <a:t>Bugmann</a:t>
            </a:r>
            <a:r>
              <a:rPr lang="en-US" dirty="0"/>
              <a:t> from Tasmania is using the orbit trap fractal generator to make scarves. Her wearable art can be seen at tasmanianartist.yolasite.com</a:t>
            </a:r>
          </a:p>
          <a:p>
            <a:endParaRPr lang="en-US" dirty="0"/>
          </a:p>
        </p:txBody>
      </p:sp>
    </p:spTree>
    <p:extLst>
      <p:ext uri="{BB962C8B-B14F-4D97-AF65-F5344CB8AC3E}">
        <p14:creationId xmlns:p14="http://schemas.microsoft.com/office/powerpoint/2010/main" val="2803036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EFFB-DD01-4F10-ADB2-A09D7C8A34B3}"/>
              </a:ext>
            </a:extLst>
          </p:cNvPr>
          <p:cNvSpPr>
            <a:spLocks noGrp="1"/>
          </p:cNvSpPr>
          <p:nvPr>
            <p:ph type="title"/>
          </p:nvPr>
        </p:nvSpPr>
        <p:spPr/>
        <p:txBody>
          <a:bodyPr/>
          <a:lstStyle/>
          <a:p>
            <a:r>
              <a:rPr lang="en-US" dirty="0"/>
              <a:t>Orbit Trap Fractal Scarf</a:t>
            </a:r>
          </a:p>
        </p:txBody>
      </p:sp>
      <p:pic>
        <p:nvPicPr>
          <p:cNvPr id="7170" name="Picture 2" descr="scarf">
            <a:extLst>
              <a:ext uri="{FF2B5EF4-FFF2-40B4-BE49-F238E27FC236}">
                <a16:creationId xmlns:a16="http://schemas.microsoft.com/office/drawing/2014/main" id="{7E8AA9E5-B3FD-4AFD-8068-8BBEDA530D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3952" y="990600"/>
            <a:ext cx="9124096" cy="513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86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9B2A-9294-44F3-BB50-D28BFFF812E6}"/>
              </a:ext>
            </a:extLst>
          </p:cNvPr>
          <p:cNvSpPr>
            <a:spLocks noGrp="1"/>
          </p:cNvSpPr>
          <p:nvPr>
            <p:ph type="title"/>
          </p:nvPr>
        </p:nvSpPr>
        <p:spPr/>
        <p:txBody>
          <a:bodyPr/>
          <a:lstStyle/>
          <a:p>
            <a:r>
              <a:rPr lang="en-US" dirty="0"/>
              <a:t>Deep Learning based Image Generator</a:t>
            </a:r>
          </a:p>
        </p:txBody>
      </p:sp>
      <p:sp>
        <p:nvSpPr>
          <p:cNvPr id="3" name="Content Placeholder 2">
            <a:extLst>
              <a:ext uri="{FF2B5EF4-FFF2-40B4-BE49-F238E27FC236}">
                <a16:creationId xmlns:a16="http://schemas.microsoft.com/office/drawing/2014/main" id="{97FD161A-EC55-4747-8C0A-79E0161D9D50}"/>
              </a:ext>
            </a:extLst>
          </p:cNvPr>
          <p:cNvSpPr>
            <a:spLocks noGrp="1"/>
          </p:cNvSpPr>
          <p:nvPr>
            <p:ph idx="1"/>
          </p:nvPr>
        </p:nvSpPr>
        <p:spPr/>
        <p:txBody>
          <a:bodyPr/>
          <a:lstStyle/>
          <a:p>
            <a:r>
              <a:rPr lang="en-US" dirty="0"/>
              <a:t>A Very Simple Neural Network</a:t>
            </a:r>
          </a:p>
        </p:txBody>
      </p:sp>
      <p:pic>
        <p:nvPicPr>
          <p:cNvPr id="7" name="Picture 6">
            <a:extLst>
              <a:ext uri="{FF2B5EF4-FFF2-40B4-BE49-F238E27FC236}">
                <a16:creationId xmlns:a16="http://schemas.microsoft.com/office/drawing/2014/main" id="{2F36E73C-0673-4033-B105-75CE9AAE45B6}"/>
              </a:ext>
            </a:extLst>
          </p:cNvPr>
          <p:cNvPicPr>
            <a:picLocks noChangeAspect="1"/>
          </p:cNvPicPr>
          <p:nvPr/>
        </p:nvPicPr>
        <p:blipFill>
          <a:blip r:embed="rId2"/>
          <a:stretch>
            <a:fillRect/>
          </a:stretch>
        </p:blipFill>
        <p:spPr>
          <a:xfrm>
            <a:off x="1685309" y="1982212"/>
            <a:ext cx="8821381" cy="4143953"/>
          </a:xfrm>
          <a:prstGeom prst="rect">
            <a:avLst/>
          </a:prstGeom>
        </p:spPr>
      </p:pic>
    </p:spTree>
    <p:extLst>
      <p:ext uri="{BB962C8B-B14F-4D97-AF65-F5344CB8AC3E}">
        <p14:creationId xmlns:p14="http://schemas.microsoft.com/office/powerpoint/2010/main" val="1266006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23AB-DA49-43E8-9106-C8968DC500BC}"/>
              </a:ext>
            </a:extLst>
          </p:cNvPr>
          <p:cNvSpPr>
            <a:spLocks noGrp="1"/>
          </p:cNvSpPr>
          <p:nvPr>
            <p:ph type="title"/>
          </p:nvPr>
        </p:nvSpPr>
        <p:spPr/>
        <p:txBody>
          <a:bodyPr/>
          <a:lstStyle/>
          <a:p>
            <a:r>
              <a:rPr lang="en-US" dirty="0"/>
              <a:t>Deep Learning based Image Generator</a:t>
            </a:r>
          </a:p>
        </p:txBody>
      </p:sp>
      <p:pic>
        <p:nvPicPr>
          <p:cNvPr id="8194" name="Picture 2">
            <a:extLst>
              <a:ext uri="{FF2B5EF4-FFF2-40B4-BE49-F238E27FC236}">
                <a16:creationId xmlns:a16="http://schemas.microsoft.com/office/drawing/2014/main" id="{ED1D43E3-0568-4309-B2E3-A6B8C9B8DC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161" y="990600"/>
            <a:ext cx="8991677" cy="513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66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B0D2B-3190-456F-967C-382C8CED606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6FF3C05-A396-48E3-A4AC-92628FC9E6A3}"/>
              </a:ext>
            </a:extLst>
          </p:cNvPr>
          <p:cNvSpPr>
            <a:spLocks noGrp="1"/>
          </p:cNvSpPr>
          <p:nvPr>
            <p:ph idx="1"/>
          </p:nvPr>
        </p:nvSpPr>
        <p:spPr/>
        <p:txBody>
          <a:bodyPr/>
          <a:lstStyle/>
          <a:p>
            <a:r>
              <a:rPr lang="en-US" dirty="0"/>
              <a:t>This Seminar is about Patterns, Designs in Mathematics and how they can be leveraged for better Image Classification</a:t>
            </a:r>
          </a:p>
          <a:p>
            <a:r>
              <a:rPr lang="en-US" dirty="0"/>
              <a:t>Image Classification is the task of identifying a given Image.</a:t>
            </a:r>
          </a:p>
          <a:p>
            <a:r>
              <a:rPr lang="en-US" dirty="0"/>
              <a:t>It is difficult to get a generalized model in Image Classification, hence we use Image Augmentation Techniques like Rotation, Scaling, Shifting etc. which helps in generating more examples and helping in building more generalized model.</a:t>
            </a:r>
          </a:p>
          <a:p>
            <a:r>
              <a:rPr lang="en-US" dirty="0"/>
              <a:t>We are going to see how Fractals and Deep Learning based Image Generation work.</a:t>
            </a:r>
          </a:p>
        </p:txBody>
      </p:sp>
    </p:spTree>
    <p:extLst>
      <p:ext uri="{BB962C8B-B14F-4D97-AF65-F5344CB8AC3E}">
        <p14:creationId xmlns:p14="http://schemas.microsoft.com/office/powerpoint/2010/main" val="2740576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50AB-397F-4AAB-8025-AF6D922A056A}"/>
              </a:ext>
            </a:extLst>
          </p:cNvPr>
          <p:cNvSpPr>
            <a:spLocks noGrp="1"/>
          </p:cNvSpPr>
          <p:nvPr>
            <p:ph type="title"/>
          </p:nvPr>
        </p:nvSpPr>
        <p:spPr/>
        <p:txBody>
          <a:bodyPr/>
          <a:lstStyle/>
          <a:p>
            <a:r>
              <a:rPr lang="en-US" dirty="0"/>
              <a:t>Deep Learning based Image Generator</a:t>
            </a:r>
          </a:p>
        </p:txBody>
      </p:sp>
      <p:pic>
        <p:nvPicPr>
          <p:cNvPr id="9218" name="Picture 2">
            <a:extLst>
              <a:ext uri="{FF2B5EF4-FFF2-40B4-BE49-F238E27FC236}">
                <a16:creationId xmlns:a16="http://schemas.microsoft.com/office/drawing/2014/main" id="{CBDB1D84-654E-4EC8-8A76-B4A7FAE6D5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161" y="990600"/>
            <a:ext cx="8991677" cy="513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43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2403-5488-4ACD-9F21-FDC1C7A32EA1}"/>
              </a:ext>
            </a:extLst>
          </p:cNvPr>
          <p:cNvSpPr>
            <a:spLocks noGrp="1"/>
          </p:cNvSpPr>
          <p:nvPr>
            <p:ph type="title"/>
          </p:nvPr>
        </p:nvSpPr>
        <p:spPr/>
        <p:txBody>
          <a:bodyPr/>
          <a:lstStyle/>
          <a:p>
            <a:r>
              <a:rPr lang="en-US" dirty="0"/>
              <a:t>Deep Learning based Image Generator</a:t>
            </a:r>
          </a:p>
        </p:txBody>
      </p:sp>
      <p:pic>
        <p:nvPicPr>
          <p:cNvPr id="10242" name="Picture 2">
            <a:extLst>
              <a:ext uri="{FF2B5EF4-FFF2-40B4-BE49-F238E27FC236}">
                <a16:creationId xmlns:a16="http://schemas.microsoft.com/office/drawing/2014/main" id="{49AD963F-86D8-4003-8CBE-5D8E94FA62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02" y="990600"/>
            <a:ext cx="8808796" cy="513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786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1F805-C1CF-4273-8C3E-574A6E9043E8}"/>
              </a:ext>
            </a:extLst>
          </p:cNvPr>
          <p:cNvSpPr>
            <a:spLocks noGrp="1"/>
          </p:cNvSpPr>
          <p:nvPr>
            <p:ph type="title"/>
          </p:nvPr>
        </p:nvSpPr>
        <p:spPr/>
        <p:txBody>
          <a:bodyPr/>
          <a:lstStyle/>
          <a:p>
            <a:r>
              <a:rPr lang="en-US" dirty="0"/>
              <a:t>JetBrains uses it to generate Unique Product Images</a:t>
            </a:r>
          </a:p>
        </p:txBody>
      </p:sp>
      <p:pic>
        <p:nvPicPr>
          <p:cNvPr id="5" name="Content Placeholder 4">
            <a:extLst>
              <a:ext uri="{FF2B5EF4-FFF2-40B4-BE49-F238E27FC236}">
                <a16:creationId xmlns:a16="http://schemas.microsoft.com/office/drawing/2014/main" id="{A9BEEEFB-9C33-46BC-818A-E58FB95AB997}"/>
              </a:ext>
            </a:extLst>
          </p:cNvPr>
          <p:cNvPicPr>
            <a:picLocks noGrp="1" noChangeAspect="1"/>
          </p:cNvPicPr>
          <p:nvPr>
            <p:ph idx="1"/>
          </p:nvPr>
        </p:nvPicPr>
        <p:blipFill>
          <a:blip r:embed="rId2"/>
          <a:stretch>
            <a:fillRect/>
          </a:stretch>
        </p:blipFill>
        <p:spPr>
          <a:xfrm>
            <a:off x="1531055" y="990600"/>
            <a:ext cx="9129889" cy="5135563"/>
          </a:xfrm>
        </p:spPr>
      </p:pic>
    </p:spTree>
    <p:extLst>
      <p:ext uri="{BB962C8B-B14F-4D97-AF65-F5344CB8AC3E}">
        <p14:creationId xmlns:p14="http://schemas.microsoft.com/office/powerpoint/2010/main" val="1943433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DD76-31EC-40BF-BF70-5140E2AB12D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D175157-841A-451B-B5D3-062007882C79}"/>
              </a:ext>
            </a:extLst>
          </p:cNvPr>
          <p:cNvSpPr>
            <a:spLocks noGrp="1"/>
          </p:cNvSpPr>
          <p:nvPr>
            <p:ph idx="1"/>
          </p:nvPr>
        </p:nvSpPr>
        <p:spPr>
          <a:xfrm>
            <a:off x="187569" y="861218"/>
            <a:ext cx="11816862" cy="5135564"/>
          </a:xfrm>
        </p:spPr>
        <p:txBody>
          <a:bodyPr/>
          <a:lstStyle/>
          <a:p>
            <a:r>
              <a:rPr lang="en-US" dirty="0"/>
              <a:t>Fractals are amazing !</a:t>
            </a:r>
          </a:p>
          <a:p>
            <a:r>
              <a:rPr lang="en-US" dirty="0"/>
              <a:t>There are infinitely many kinds of patterns you can generate with Fractals, and even more if you involve Deep Learning for generating Patterns.</a:t>
            </a:r>
          </a:p>
          <a:p>
            <a:r>
              <a:rPr lang="en-US" dirty="0"/>
              <a:t>In this world every brands wants to be unique, Unique Logo, Unique Theme, Unique Color Scheme, Unique design.</a:t>
            </a:r>
          </a:p>
          <a:p>
            <a:r>
              <a:rPr lang="en-US" dirty="0"/>
              <a:t>Deep Learning can help in generating these and making it easy for designers</a:t>
            </a:r>
          </a:p>
          <a:p>
            <a:r>
              <a:rPr lang="en-US" dirty="0"/>
              <a:t>Everyone is after beating the SOTA models, but people should also publish their failed experiments also, saves a lot of time for us beginners.</a:t>
            </a:r>
          </a:p>
          <a:p>
            <a:pPr marL="0" indent="0">
              <a:buNone/>
            </a:pPr>
            <a:endParaRPr lang="en-US" dirty="0"/>
          </a:p>
          <a:p>
            <a:endParaRPr lang="en-US" dirty="0"/>
          </a:p>
        </p:txBody>
      </p:sp>
    </p:spTree>
    <p:extLst>
      <p:ext uri="{BB962C8B-B14F-4D97-AF65-F5344CB8AC3E}">
        <p14:creationId xmlns:p14="http://schemas.microsoft.com/office/powerpoint/2010/main" val="1661725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6D5D3-4877-49E5-B65D-F73E840B0A1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EA6D1D0-1452-44B0-A010-5BFC69FCAEF8}"/>
              </a:ext>
            </a:extLst>
          </p:cNvPr>
          <p:cNvSpPr>
            <a:spLocks noGrp="1"/>
          </p:cNvSpPr>
          <p:nvPr>
            <p:ph idx="1"/>
          </p:nvPr>
        </p:nvSpPr>
        <p:spPr/>
        <p:txBody>
          <a:bodyPr/>
          <a:lstStyle/>
          <a:p>
            <a:pPr algn="l"/>
            <a:r>
              <a:rPr lang="en-US" dirty="0" err="1"/>
              <a:t>Olah</a:t>
            </a:r>
            <a:r>
              <a:rPr lang="en-US" dirty="0"/>
              <a:t>, et al., "Feature Visualization", Distill, 2017.</a:t>
            </a:r>
          </a:p>
          <a:p>
            <a:pPr algn="l"/>
            <a:r>
              <a:rPr lang="en-US" dirty="0">
                <a:hlinkClick r:id="rId2"/>
              </a:rPr>
              <a:t>http://www.malinc.se/m/ImageFractals.php</a:t>
            </a:r>
            <a:endParaRPr lang="en-US" dirty="0"/>
          </a:p>
          <a:p>
            <a:pPr algn="l"/>
            <a:r>
              <a:rPr lang="en-US" dirty="0" err="1"/>
              <a:t>Seuront</a:t>
            </a:r>
            <a:r>
              <a:rPr lang="en-US" dirty="0"/>
              <a:t>, Laurent (2009-10-12). Fractals and Multifractals in Ecology and Aquatic Science. CRC Press. doi:10.1201/9781420004243. ISBN 9780849327827.</a:t>
            </a:r>
          </a:p>
          <a:p>
            <a:pPr algn="l"/>
            <a:r>
              <a:rPr lang="en-US" dirty="0"/>
              <a:t>Fractal Analysis of Digital Images </a:t>
            </a:r>
            <a:r>
              <a:rPr lang="en-US" dirty="0">
                <a:hlinkClick r:id="rId3"/>
              </a:rPr>
              <a:t>http://rsbweb.nih.gov/ij/plugins/fraclac/FLHelp/Fractals.htm</a:t>
            </a:r>
            <a:endParaRPr lang="en-US" dirty="0"/>
          </a:p>
          <a:p>
            <a:pPr algn="l"/>
            <a:r>
              <a:rPr lang="en-US" dirty="0"/>
              <a:t>Benoît B. Mandelbrot (1983). The fractal geometry of nature. Macmillan. ISBN 978-0-7167-1186-5. Retrieved 1 February 2012.</a:t>
            </a:r>
          </a:p>
          <a:p>
            <a:endParaRPr lang="en-US" dirty="0"/>
          </a:p>
        </p:txBody>
      </p:sp>
    </p:spTree>
    <p:extLst>
      <p:ext uri="{BB962C8B-B14F-4D97-AF65-F5344CB8AC3E}">
        <p14:creationId xmlns:p14="http://schemas.microsoft.com/office/powerpoint/2010/main" val="3577163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9BFED-A296-4720-ABD4-45E88A705D03}"/>
              </a:ext>
            </a:extLst>
          </p:cNvPr>
          <p:cNvSpPr>
            <a:spLocks noGrp="1"/>
          </p:cNvSpPr>
          <p:nvPr>
            <p:ph type="title"/>
          </p:nvPr>
        </p:nvSpPr>
        <p:spPr/>
        <p:txBody>
          <a:bodyPr/>
          <a:lstStyle/>
          <a:p>
            <a:r>
              <a:rPr lang="en-US" dirty="0"/>
              <a:t>Appendix</a:t>
            </a:r>
          </a:p>
        </p:txBody>
      </p:sp>
      <p:pic>
        <p:nvPicPr>
          <p:cNvPr id="11266" name="Picture 2">
            <a:extLst>
              <a:ext uri="{FF2B5EF4-FFF2-40B4-BE49-F238E27FC236}">
                <a16:creationId xmlns:a16="http://schemas.microsoft.com/office/drawing/2014/main" id="{F6061CE1-C944-4C23-BFF0-B6E72DBFFC6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738" t="10080" r="13932" b="7502"/>
          <a:stretch/>
        </p:blipFill>
        <p:spPr bwMode="auto">
          <a:xfrm>
            <a:off x="3668598" y="942680"/>
            <a:ext cx="4854804" cy="563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674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89A2-F46F-4A9B-9100-64B50BADC2B2}"/>
              </a:ext>
            </a:extLst>
          </p:cNvPr>
          <p:cNvSpPr>
            <a:spLocks noGrp="1"/>
          </p:cNvSpPr>
          <p:nvPr>
            <p:ph type="title"/>
          </p:nvPr>
        </p:nvSpPr>
        <p:spPr/>
        <p:txBody>
          <a:bodyPr/>
          <a:lstStyle/>
          <a:p>
            <a:r>
              <a:rPr lang="en-US" dirty="0"/>
              <a:t>Appendix</a:t>
            </a:r>
          </a:p>
        </p:txBody>
      </p:sp>
      <p:pic>
        <p:nvPicPr>
          <p:cNvPr id="14338" name="Picture 2">
            <a:extLst>
              <a:ext uri="{FF2B5EF4-FFF2-40B4-BE49-F238E27FC236}">
                <a16:creationId xmlns:a16="http://schemas.microsoft.com/office/drawing/2014/main" id="{2FE6A31D-EC01-47B6-B4FC-CB69D534F8D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721" t="10998" r="18768" b="13009"/>
          <a:stretch/>
        </p:blipFill>
        <p:spPr bwMode="auto">
          <a:xfrm>
            <a:off x="3470635" y="933254"/>
            <a:ext cx="5250729" cy="560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516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F42F-D589-42F1-9A59-916E352C2B0C}"/>
              </a:ext>
            </a:extLst>
          </p:cNvPr>
          <p:cNvSpPr>
            <a:spLocks noGrp="1"/>
          </p:cNvSpPr>
          <p:nvPr>
            <p:ph type="title"/>
          </p:nvPr>
        </p:nvSpPr>
        <p:spPr/>
        <p:txBody>
          <a:bodyPr/>
          <a:lstStyle/>
          <a:p>
            <a:r>
              <a:rPr lang="en-US" dirty="0"/>
              <a:t>Appendix</a:t>
            </a:r>
          </a:p>
        </p:txBody>
      </p:sp>
      <p:pic>
        <p:nvPicPr>
          <p:cNvPr id="12290" name="Picture 2">
            <a:extLst>
              <a:ext uri="{FF2B5EF4-FFF2-40B4-BE49-F238E27FC236}">
                <a16:creationId xmlns:a16="http://schemas.microsoft.com/office/drawing/2014/main" id="{0B6AB22D-5737-4A76-91C6-642A4A950F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2976" t="17790" r="12857" b="11907"/>
          <a:stretch/>
        </p:blipFill>
        <p:spPr bwMode="auto">
          <a:xfrm>
            <a:off x="3008721" y="923826"/>
            <a:ext cx="6174557" cy="571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35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3C4FE-34A0-4C65-B50C-D7327B49690E}"/>
              </a:ext>
            </a:extLst>
          </p:cNvPr>
          <p:cNvSpPr>
            <a:spLocks noGrp="1"/>
          </p:cNvSpPr>
          <p:nvPr>
            <p:ph type="title"/>
          </p:nvPr>
        </p:nvSpPr>
        <p:spPr/>
        <p:txBody>
          <a:bodyPr/>
          <a:lstStyle/>
          <a:p>
            <a:r>
              <a:rPr lang="en-US" dirty="0"/>
              <a:t>Appendix</a:t>
            </a:r>
          </a:p>
        </p:txBody>
      </p:sp>
      <p:pic>
        <p:nvPicPr>
          <p:cNvPr id="13314" name="Picture 2">
            <a:extLst>
              <a:ext uri="{FF2B5EF4-FFF2-40B4-BE49-F238E27FC236}">
                <a16:creationId xmlns:a16="http://schemas.microsoft.com/office/drawing/2014/main" id="{A7219A51-1B87-442E-B922-C4640DA0D04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380" t="12100" r="13753" b="14477"/>
          <a:stretch/>
        </p:blipFill>
        <p:spPr bwMode="auto">
          <a:xfrm>
            <a:off x="3319806" y="933254"/>
            <a:ext cx="5552388" cy="569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56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867BA-56EF-41A3-8A5F-7B6405657E56}"/>
              </a:ext>
            </a:extLst>
          </p:cNvPr>
          <p:cNvSpPr>
            <a:spLocks noGrp="1"/>
          </p:cNvSpPr>
          <p:nvPr>
            <p:ph type="title"/>
          </p:nvPr>
        </p:nvSpPr>
        <p:spPr/>
        <p:txBody>
          <a:bodyPr/>
          <a:lstStyle/>
          <a:p>
            <a:r>
              <a:rPr lang="en-US" dirty="0"/>
              <a:t>Appendix</a:t>
            </a:r>
          </a:p>
        </p:txBody>
      </p:sp>
      <p:pic>
        <p:nvPicPr>
          <p:cNvPr id="11" name="Content Placeholder 10">
            <a:extLst>
              <a:ext uri="{FF2B5EF4-FFF2-40B4-BE49-F238E27FC236}">
                <a16:creationId xmlns:a16="http://schemas.microsoft.com/office/drawing/2014/main" id="{AE208090-8982-481A-8FDC-C9F22E0FF617}"/>
              </a:ext>
            </a:extLst>
          </p:cNvPr>
          <p:cNvPicPr>
            <a:picLocks noGrp="1" noChangeAspect="1"/>
          </p:cNvPicPr>
          <p:nvPr>
            <p:ph idx="1"/>
          </p:nvPr>
        </p:nvPicPr>
        <p:blipFill>
          <a:blip r:embed="rId2"/>
          <a:stretch>
            <a:fillRect/>
          </a:stretch>
        </p:blipFill>
        <p:spPr>
          <a:xfrm>
            <a:off x="900994" y="861218"/>
            <a:ext cx="10390012" cy="5844382"/>
          </a:xfrm>
        </p:spPr>
      </p:pic>
    </p:spTree>
    <p:extLst>
      <p:ext uri="{BB962C8B-B14F-4D97-AF65-F5344CB8AC3E}">
        <p14:creationId xmlns:p14="http://schemas.microsoft.com/office/powerpoint/2010/main" val="348509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658B-49CB-4439-BF87-849DA33D7757}"/>
              </a:ext>
            </a:extLst>
          </p:cNvPr>
          <p:cNvSpPr>
            <a:spLocks noGrp="1"/>
          </p:cNvSpPr>
          <p:nvPr>
            <p:ph type="title"/>
          </p:nvPr>
        </p:nvSpPr>
        <p:spPr/>
        <p:txBody>
          <a:bodyPr/>
          <a:lstStyle/>
          <a:p>
            <a:r>
              <a:rPr lang="en-US" dirty="0"/>
              <a:t>Motivation for choosing the topic</a:t>
            </a:r>
          </a:p>
        </p:txBody>
      </p:sp>
      <p:sp>
        <p:nvSpPr>
          <p:cNvPr id="3" name="Content Placeholder 2">
            <a:extLst>
              <a:ext uri="{FF2B5EF4-FFF2-40B4-BE49-F238E27FC236}">
                <a16:creationId xmlns:a16="http://schemas.microsoft.com/office/drawing/2014/main" id="{10E4EB64-1D65-4CCD-AEE5-01C070AB56DC}"/>
              </a:ext>
            </a:extLst>
          </p:cNvPr>
          <p:cNvSpPr>
            <a:spLocks noGrp="1"/>
          </p:cNvSpPr>
          <p:nvPr>
            <p:ph idx="1"/>
          </p:nvPr>
        </p:nvSpPr>
        <p:spPr/>
        <p:txBody>
          <a:bodyPr/>
          <a:lstStyle/>
          <a:p>
            <a:r>
              <a:rPr lang="en-US" dirty="0"/>
              <a:t>I’ve been doing Deep Learning for quite some time now, from Classification, Segmentation to Generation, everything Vision !</a:t>
            </a:r>
          </a:p>
          <a:p>
            <a:r>
              <a:rPr lang="en-US" dirty="0"/>
              <a:t>The most difficult part is to get the data in the correct augmented way such that the model does not overfit and generalizes well.</a:t>
            </a:r>
          </a:p>
          <a:p>
            <a:r>
              <a:rPr lang="en-US" dirty="0"/>
              <a:t>Seeing Nature, and how beautiful patterns are, I had in mind of leveraging it to augment my data and making a better classifier from that augmentation.</a:t>
            </a:r>
          </a:p>
        </p:txBody>
      </p:sp>
    </p:spTree>
    <p:extLst>
      <p:ext uri="{BB962C8B-B14F-4D97-AF65-F5344CB8AC3E}">
        <p14:creationId xmlns:p14="http://schemas.microsoft.com/office/powerpoint/2010/main" val="1491393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3C31-5F90-4623-BE3A-C34D7F47592A}"/>
              </a:ext>
            </a:extLst>
          </p:cNvPr>
          <p:cNvSpPr>
            <a:spLocks noGrp="1"/>
          </p:cNvSpPr>
          <p:nvPr>
            <p:ph type="title"/>
          </p:nvPr>
        </p:nvSpPr>
        <p:spPr/>
        <p:txBody>
          <a:bodyPr/>
          <a:lstStyle/>
          <a:p>
            <a:r>
              <a:rPr lang="en-US" dirty="0"/>
              <a:t>Feature Visualization</a:t>
            </a:r>
          </a:p>
        </p:txBody>
      </p:sp>
      <p:pic>
        <p:nvPicPr>
          <p:cNvPr id="5" name="Content Placeholder 4">
            <a:extLst>
              <a:ext uri="{FF2B5EF4-FFF2-40B4-BE49-F238E27FC236}">
                <a16:creationId xmlns:a16="http://schemas.microsoft.com/office/drawing/2014/main" id="{92B7AD57-5C3C-4ADF-8109-958BFC4435D8}"/>
              </a:ext>
            </a:extLst>
          </p:cNvPr>
          <p:cNvPicPr>
            <a:picLocks noGrp="1" noChangeAspect="1"/>
          </p:cNvPicPr>
          <p:nvPr>
            <p:ph idx="1"/>
          </p:nvPr>
        </p:nvPicPr>
        <p:blipFill>
          <a:blip r:embed="rId2"/>
          <a:stretch>
            <a:fillRect/>
          </a:stretch>
        </p:blipFill>
        <p:spPr>
          <a:xfrm>
            <a:off x="187569" y="1275160"/>
            <a:ext cx="11817350" cy="3661469"/>
          </a:xfrm>
        </p:spPr>
      </p:pic>
      <p:sp>
        <p:nvSpPr>
          <p:cNvPr id="6" name="TextBox 5">
            <a:extLst>
              <a:ext uri="{FF2B5EF4-FFF2-40B4-BE49-F238E27FC236}">
                <a16:creationId xmlns:a16="http://schemas.microsoft.com/office/drawing/2014/main" id="{EE2CAA52-F098-459F-A083-82C2A5C9E365}"/>
              </a:ext>
            </a:extLst>
          </p:cNvPr>
          <p:cNvSpPr txBox="1"/>
          <p:nvPr/>
        </p:nvSpPr>
        <p:spPr>
          <a:xfrm>
            <a:off x="641023" y="5175315"/>
            <a:ext cx="10755983" cy="646331"/>
          </a:xfrm>
          <a:prstGeom prst="rect">
            <a:avLst/>
          </a:prstGeom>
          <a:noFill/>
        </p:spPr>
        <p:txBody>
          <a:bodyPr wrap="square" rtlCol="0">
            <a:spAutoFit/>
          </a:bodyPr>
          <a:lstStyle/>
          <a:p>
            <a:r>
              <a:rPr lang="en-US" dirty="0">
                <a:latin typeface="LM Roman 10" panose="00000500000000000000" pitchFamily="50" charset="0"/>
              </a:rPr>
              <a:t>Feature visualization allows us to see how </a:t>
            </a:r>
            <a:r>
              <a:rPr lang="en-US" dirty="0" err="1">
                <a:latin typeface="LM Roman 10" panose="00000500000000000000" pitchFamily="50" charset="0"/>
              </a:rPr>
              <a:t>GoogLeNet</a:t>
            </a:r>
            <a:r>
              <a:rPr lang="en-US" dirty="0">
                <a:latin typeface="LM Roman 10" panose="00000500000000000000" pitchFamily="50" charset="0"/>
              </a:rPr>
              <a:t>, trained on the ImageNet dataset, builds up its understanding of images over many layers.</a:t>
            </a:r>
          </a:p>
        </p:txBody>
      </p:sp>
    </p:spTree>
    <p:extLst>
      <p:ext uri="{BB962C8B-B14F-4D97-AF65-F5344CB8AC3E}">
        <p14:creationId xmlns:p14="http://schemas.microsoft.com/office/powerpoint/2010/main" val="212710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6317B-673B-4CE5-AC0E-D82D0506347F}"/>
              </a:ext>
            </a:extLst>
          </p:cNvPr>
          <p:cNvSpPr>
            <a:spLocks noGrp="1"/>
          </p:cNvSpPr>
          <p:nvPr>
            <p:ph idx="1"/>
          </p:nvPr>
        </p:nvSpPr>
        <p:spPr>
          <a:xfrm>
            <a:off x="187569" y="849199"/>
            <a:ext cx="11816862" cy="3015791"/>
          </a:xfrm>
        </p:spPr>
        <p:txBody>
          <a:bodyPr/>
          <a:lstStyle/>
          <a:p>
            <a:pPr marL="0" indent="0">
              <a:buNone/>
            </a:pPr>
            <a:r>
              <a:rPr lang="en-US" dirty="0"/>
              <a:t>Neural networks are, generally speaking, differentiable with respect to their inputs. If we want to find out what kind of input would cause a certain behavior — whether that’s an internal neuron firing or the final output behavior — we can use derivatives to iteratively tweak the input towards that goal.</a:t>
            </a:r>
          </a:p>
          <a:p>
            <a:pPr marL="0" indent="0">
              <a:buNone/>
            </a:pPr>
            <a:endParaRPr lang="en-US" dirty="0"/>
          </a:p>
          <a:p>
            <a:pPr marL="0" indent="0">
              <a:buNone/>
            </a:pPr>
            <a:r>
              <a:rPr lang="en-US" u="sng" dirty="0"/>
              <a:t>Translation</a:t>
            </a:r>
            <a:r>
              <a:rPr lang="en-US" dirty="0"/>
              <a:t>: We can change the inputs to the layers such that the output from this layer has a specific output (in our case we maximize this output or in simple words we try to get the input which will make the layer’s kernel most happy)</a:t>
            </a:r>
          </a:p>
        </p:txBody>
      </p:sp>
    </p:spTree>
    <p:extLst>
      <p:ext uri="{BB962C8B-B14F-4D97-AF65-F5344CB8AC3E}">
        <p14:creationId xmlns:p14="http://schemas.microsoft.com/office/powerpoint/2010/main" val="65176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BBB4-8B35-47ED-96C8-60E0B1CDE9A9}"/>
              </a:ext>
            </a:extLst>
          </p:cNvPr>
          <p:cNvSpPr>
            <a:spLocks noGrp="1"/>
          </p:cNvSpPr>
          <p:nvPr>
            <p:ph type="title"/>
          </p:nvPr>
        </p:nvSpPr>
        <p:spPr>
          <a:xfrm>
            <a:off x="112154" y="2923881"/>
            <a:ext cx="11816862" cy="639762"/>
          </a:xfrm>
        </p:spPr>
        <p:txBody>
          <a:bodyPr/>
          <a:lstStyle/>
          <a:p>
            <a:r>
              <a:rPr lang="en-US" dirty="0"/>
              <a:t>What if we try to directly create Patterns/Parts Layer? </a:t>
            </a:r>
          </a:p>
        </p:txBody>
      </p:sp>
    </p:spTree>
    <p:extLst>
      <p:ext uri="{BB962C8B-B14F-4D97-AF65-F5344CB8AC3E}">
        <p14:creationId xmlns:p14="http://schemas.microsoft.com/office/powerpoint/2010/main" val="80841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0ED3-78CB-4A1F-83E0-97C021A76E9B}"/>
              </a:ext>
            </a:extLst>
          </p:cNvPr>
          <p:cNvSpPr>
            <a:spLocks noGrp="1"/>
          </p:cNvSpPr>
          <p:nvPr>
            <p:ph type="title"/>
          </p:nvPr>
        </p:nvSpPr>
        <p:spPr/>
        <p:txBody>
          <a:bodyPr/>
          <a:lstStyle/>
          <a:p>
            <a:r>
              <a:rPr lang="en-US" dirty="0"/>
              <a:t>Fractals</a:t>
            </a:r>
          </a:p>
        </p:txBody>
      </p:sp>
      <p:sp>
        <p:nvSpPr>
          <p:cNvPr id="3" name="Content Placeholder 2">
            <a:extLst>
              <a:ext uri="{FF2B5EF4-FFF2-40B4-BE49-F238E27FC236}">
                <a16:creationId xmlns:a16="http://schemas.microsoft.com/office/drawing/2014/main" id="{3662FD88-9009-4BB3-BCC3-FA5348414493}"/>
              </a:ext>
            </a:extLst>
          </p:cNvPr>
          <p:cNvSpPr>
            <a:spLocks noGrp="1"/>
          </p:cNvSpPr>
          <p:nvPr>
            <p:ph idx="1"/>
          </p:nvPr>
        </p:nvSpPr>
        <p:spPr>
          <a:xfrm>
            <a:off x="187569" y="1171446"/>
            <a:ext cx="4846344" cy="4515108"/>
          </a:xfrm>
        </p:spPr>
        <p:txBody>
          <a:bodyPr/>
          <a:lstStyle/>
          <a:p>
            <a:pPr marL="0" indent="0">
              <a:buNone/>
            </a:pPr>
            <a:r>
              <a:rPr lang="en-US" sz="2800" dirty="0"/>
              <a:t>Fractals are infinitely complex patterns that are self-similar across different scales. They are created by repeating a simple process over and over in an ongoing feedback loop. Driven by recursion, fractals are images of dynamic systems – the pictures of Chaos.</a:t>
            </a:r>
          </a:p>
        </p:txBody>
      </p:sp>
      <p:pic>
        <p:nvPicPr>
          <p:cNvPr id="1028" name="Picture 4" descr="Nature's Fractals. We bought into genetic determinism for… | by Dr. Roy  Murphy | Medium">
            <a:extLst>
              <a:ext uri="{FF2B5EF4-FFF2-40B4-BE49-F238E27FC236}">
                <a16:creationId xmlns:a16="http://schemas.microsoft.com/office/drawing/2014/main" id="{C194A5E7-1E49-4F7C-A8CA-3E5469993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839" y="1171446"/>
            <a:ext cx="6749592" cy="451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83683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2213</TotalTime>
  <Words>1297</Words>
  <Application>Microsoft Office PowerPoint</Application>
  <PresentationFormat>Widescreen</PresentationFormat>
  <Paragraphs>130</Paragraphs>
  <Slides>49</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Arial</vt:lpstr>
      <vt:lpstr>Calibri</vt:lpstr>
      <vt:lpstr>Calibri Light</vt:lpstr>
      <vt:lpstr>Cambria Math</vt:lpstr>
      <vt:lpstr>LM Roman 10</vt:lpstr>
      <vt:lpstr>LM Sans 10</vt:lpstr>
      <vt:lpstr>1_Office Theme</vt:lpstr>
      <vt:lpstr>1_Custom Design</vt:lpstr>
      <vt:lpstr>Custom Design</vt:lpstr>
      <vt:lpstr>Designs and Patterns in Mathematics and Deep Learning, Fractals for Image Classification, and more ! (and what a failed paper taught me)</vt:lpstr>
      <vt:lpstr>Outline</vt:lpstr>
      <vt:lpstr>HEADS UP 🙋‍♂️: This is going to be an interactive seminar</vt:lpstr>
      <vt:lpstr>Introduction</vt:lpstr>
      <vt:lpstr>Motivation for choosing the topic</vt:lpstr>
      <vt:lpstr>Feature Visualization</vt:lpstr>
      <vt:lpstr>PowerPoint Presentation</vt:lpstr>
      <vt:lpstr>What if we try to directly create Patterns/Parts Layer? </vt:lpstr>
      <vt:lpstr>Fractals</vt:lpstr>
      <vt:lpstr>Mandelbrot Set</vt:lpstr>
      <vt:lpstr>Mandelbrot Set</vt:lpstr>
      <vt:lpstr>Mandelbrot Set</vt:lpstr>
      <vt:lpstr>What if we do something with how quickly it explodes</vt:lpstr>
      <vt:lpstr>Mandelbrot Set</vt:lpstr>
      <vt:lpstr>Result</vt:lpstr>
      <vt:lpstr>With C=0.3+0.6j</vt:lpstr>
      <vt:lpstr>With f(z)=z^6+c</vt:lpstr>
      <vt:lpstr>Ehh but we deviated from our main topic still it was pretty cool right ?</vt:lpstr>
      <vt:lpstr>What if we can create Fractals out of Images ?</vt:lpstr>
      <vt:lpstr>Orbit Trap Fractals</vt:lpstr>
      <vt:lpstr>Using Distance function of Circle</vt:lpstr>
      <vt:lpstr>Result</vt:lpstr>
      <vt:lpstr>Orbit Trap Fractal</vt:lpstr>
      <vt:lpstr>Result</vt:lpstr>
      <vt:lpstr>What if we used this Image for a Classification Task ?</vt:lpstr>
      <vt:lpstr>I couldn’t find a paper that was trying to do this</vt:lpstr>
      <vt:lpstr>What I found</vt:lpstr>
      <vt:lpstr>Do you think this would make a really good paper?</vt:lpstr>
      <vt:lpstr>Image Classifier using Fractal Augmentation</vt:lpstr>
      <vt:lpstr>Training a Simple Model WITH Fractal Augmentation</vt:lpstr>
      <vt:lpstr>Training a Model WITHOUT any augmentations</vt:lpstr>
      <vt:lpstr>Who would win ? What could be the test Accuracies of each of them ?  Any Guesses ?</vt:lpstr>
      <vt:lpstr>PowerPoint Presentation</vt:lpstr>
      <vt:lpstr>Why I didn’t proceed further</vt:lpstr>
      <vt:lpstr>Couldn’t I have avoided so much effort ? If someone had published a paper on this with their findings?</vt:lpstr>
      <vt:lpstr>Relevance to Society</vt:lpstr>
      <vt:lpstr>Orbit Trap Fractal Scarf</vt:lpstr>
      <vt:lpstr>Deep Learning based Image Generator</vt:lpstr>
      <vt:lpstr>Deep Learning based Image Generator</vt:lpstr>
      <vt:lpstr>Deep Learning based Image Generator</vt:lpstr>
      <vt:lpstr>Deep Learning based Image Generator</vt:lpstr>
      <vt:lpstr>JetBrains uses it to generate Unique Product Images</vt:lpstr>
      <vt:lpstr>Conclusions</vt:lpstr>
      <vt:lpstr>References</vt:lpstr>
      <vt:lpstr>Appendix</vt:lpstr>
      <vt:lpstr>Appendix</vt:lpstr>
      <vt:lpstr>Appendix</vt:lpstr>
      <vt:lpstr>Appendix</vt:lpstr>
      <vt:lpstr>Appendix</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Naveeta</dc:creator>
  <cp:lastModifiedBy>shadowleaf</cp:lastModifiedBy>
  <cp:revision>224</cp:revision>
  <dcterms:created xsi:type="dcterms:W3CDTF">2017-10-04T04:53:57Z</dcterms:created>
  <dcterms:modified xsi:type="dcterms:W3CDTF">2021-01-14T21:07:06Z</dcterms:modified>
</cp:coreProperties>
</file>